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1" r:id="rId2"/>
    <p:sldId id="262" r:id="rId3"/>
    <p:sldId id="271" r:id="rId4"/>
    <p:sldId id="263" r:id="rId5"/>
    <p:sldId id="273" r:id="rId6"/>
    <p:sldId id="274" r:id="rId7"/>
    <p:sldId id="259" r:id="rId8"/>
    <p:sldId id="272" r:id="rId9"/>
    <p:sldId id="265" r:id="rId10"/>
    <p:sldId id="266" r:id="rId11"/>
    <p:sldId id="267" r:id="rId12"/>
    <p:sldId id="268" r:id="rId13"/>
    <p:sldId id="284" r:id="rId14"/>
    <p:sldId id="285" r:id="rId15"/>
    <p:sldId id="264" r:id="rId16"/>
    <p:sldId id="270" r:id="rId17"/>
    <p:sldId id="275" r:id="rId18"/>
    <p:sldId id="278" r:id="rId19"/>
    <p:sldId id="279" r:id="rId20"/>
    <p:sldId id="283" r:id="rId21"/>
    <p:sldId id="282" r:id="rId22"/>
    <p:sldId id="281" r:id="rId23"/>
    <p:sldId id="277" r:id="rId24"/>
    <p:sldId id="276"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421" autoAdjust="0"/>
  </p:normalViewPr>
  <p:slideViewPr>
    <p:cSldViewPr snapToGrid="0">
      <p:cViewPr varScale="1">
        <p:scale>
          <a:sx n="109" d="100"/>
          <a:sy n="109" d="100"/>
        </p:scale>
        <p:origin x="67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37D49F-F722-4C6E-ABB1-F30D1A7168DF}" type="datetimeFigureOut">
              <a:rPr lang="en-GB" smtClean="0"/>
              <a:t>03/10/2023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097F2B-25E4-4FF8-A95D-F31D8D9D7BCC}" type="slidenum">
              <a:rPr lang="en-GB" smtClean="0"/>
              <a:t>‹#›</a:t>
            </a:fld>
            <a:endParaRPr lang="en-GB"/>
          </a:p>
        </p:txBody>
      </p:sp>
    </p:spTree>
    <p:extLst>
      <p:ext uri="{BB962C8B-B14F-4D97-AF65-F5344CB8AC3E}">
        <p14:creationId xmlns:p14="http://schemas.microsoft.com/office/powerpoint/2010/main" val="4086331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2B694-7FBE-72BF-E123-C9A7DB2506F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9A1586F-CA82-1964-5A91-B3A885D39E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72F43A9-AC6F-2A3F-15A9-8712DFFA74DF}"/>
              </a:ext>
            </a:extLst>
          </p:cNvPr>
          <p:cNvSpPr>
            <a:spLocks noGrp="1"/>
          </p:cNvSpPr>
          <p:nvPr>
            <p:ph type="dt" sz="half" idx="10"/>
          </p:nvPr>
        </p:nvSpPr>
        <p:spPr/>
        <p:txBody>
          <a:bodyPr/>
          <a:lstStyle/>
          <a:p>
            <a:fld id="{00AC4704-74C8-45E3-8690-BE94101B729A}" type="datetimeFigureOut">
              <a:rPr lang="en-GB" smtClean="0"/>
              <a:t>03/10/2023</a:t>
            </a:fld>
            <a:endParaRPr lang="en-GB"/>
          </a:p>
        </p:txBody>
      </p:sp>
      <p:sp>
        <p:nvSpPr>
          <p:cNvPr id="5" name="Footer Placeholder 4">
            <a:extLst>
              <a:ext uri="{FF2B5EF4-FFF2-40B4-BE49-F238E27FC236}">
                <a16:creationId xmlns:a16="http://schemas.microsoft.com/office/drawing/2014/main" id="{54272BAB-C436-74B2-8742-4EAE9256DB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2BA102-A2A5-0D2F-C3E4-4CF056CE0C5F}"/>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3612200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84C94-7869-CE34-7667-89417F773A9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4E60438-0814-7447-CD78-57ECF2E90A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1DA12F-EEF9-4E59-DCD8-6247F500E274}"/>
              </a:ext>
            </a:extLst>
          </p:cNvPr>
          <p:cNvSpPr>
            <a:spLocks noGrp="1"/>
          </p:cNvSpPr>
          <p:nvPr>
            <p:ph type="dt" sz="half" idx="10"/>
          </p:nvPr>
        </p:nvSpPr>
        <p:spPr/>
        <p:txBody>
          <a:bodyPr/>
          <a:lstStyle/>
          <a:p>
            <a:fld id="{00AC4704-74C8-45E3-8690-BE94101B729A}" type="datetimeFigureOut">
              <a:rPr lang="en-GB" smtClean="0"/>
              <a:t>03/10/2023</a:t>
            </a:fld>
            <a:endParaRPr lang="en-GB"/>
          </a:p>
        </p:txBody>
      </p:sp>
      <p:sp>
        <p:nvSpPr>
          <p:cNvPr id="5" name="Footer Placeholder 4">
            <a:extLst>
              <a:ext uri="{FF2B5EF4-FFF2-40B4-BE49-F238E27FC236}">
                <a16:creationId xmlns:a16="http://schemas.microsoft.com/office/drawing/2014/main" id="{0472B167-3B5B-D5B9-61C2-BE47A7D697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92EE7-1C45-4BD8-6400-3C620A98B8B1}"/>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2573193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80091-0F0F-DDD1-DB90-EB018DF0027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D30B98-DC77-825C-0A3C-DEAB953B36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EDABB6-C128-DE38-EA1D-E8993BE6EF86}"/>
              </a:ext>
            </a:extLst>
          </p:cNvPr>
          <p:cNvSpPr>
            <a:spLocks noGrp="1"/>
          </p:cNvSpPr>
          <p:nvPr>
            <p:ph type="dt" sz="half" idx="10"/>
          </p:nvPr>
        </p:nvSpPr>
        <p:spPr/>
        <p:txBody>
          <a:bodyPr/>
          <a:lstStyle/>
          <a:p>
            <a:fld id="{00AC4704-74C8-45E3-8690-BE94101B729A}" type="datetimeFigureOut">
              <a:rPr lang="en-GB" smtClean="0"/>
              <a:t>03/10/2023</a:t>
            </a:fld>
            <a:endParaRPr lang="en-GB"/>
          </a:p>
        </p:txBody>
      </p:sp>
      <p:sp>
        <p:nvSpPr>
          <p:cNvPr id="5" name="Footer Placeholder 4">
            <a:extLst>
              <a:ext uri="{FF2B5EF4-FFF2-40B4-BE49-F238E27FC236}">
                <a16:creationId xmlns:a16="http://schemas.microsoft.com/office/drawing/2014/main" id="{2AFBB40C-3DEC-BAEE-3F47-41B5DFA30B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F900AF-1CDD-3A3A-76FB-A307A2682640}"/>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3033434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CBABC3-7B54-E003-5F1C-7D4BE47CF8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A63AD3-C132-D889-8346-BE2A3201D91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79103FA-3992-F3BF-8B66-970DC376030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5072FAA-2717-4C46-FE93-ABD45298696E}"/>
              </a:ext>
            </a:extLst>
          </p:cNvPr>
          <p:cNvSpPr>
            <a:spLocks noGrp="1"/>
          </p:cNvSpPr>
          <p:nvPr>
            <p:ph type="dt" sz="half" idx="10"/>
          </p:nvPr>
        </p:nvSpPr>
        <p:spPr/>
        <p:txBody>
          <a:bodyPr/>
          <a:lstStyle/>
          <a:p>
            <a:fld id="{00AC4704-74C8-45E3-8690-BE94101B729A}" type="datetimeFigureOut">
              <a:rPr lang="en-GB" smtClean="0"/>
              <a:t>03/10/2023</a:t>
            </a:fld>
            <a:endParaRPr lang="en-GB"/>
          </a:p>
        </p:txBody>
      </p:sp>
      <p:sp>
        <p:nvSpPr>
          <p:cNvPr id="6" name="Footer Placeholder 5">
            <a:extLst>
              <a:ext uri="{FF2B5EF4-FFF2-40B4-BE49-F238E27FC236}">
                <a16:creationId xmlns:a16="http://schemas.microsoft.com/office/drawing/2014/main" id="{38F5AB8B-23C7-72DA-60C9-92D8E44BF9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223622D-27D0-18CD-0437-1D1CF3ABD62E}"/>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11457875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70DDB-D6A4-4B2F-D7DB-00DA243D664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30174C4-0C5C-3770-9A52-B73A4122BD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5C43BB1-8E20-1FC3-D296-B4C999C2377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D053D99-1855-650D-547C-1A7EDC833C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DE9F40F-2F5C-E9CC-0DAE-0AFF280E01A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8127C04-4A01-6A10-B703-EBA44DD61EBE}"/>
              </a:ext>
            </a:extLst>
          </p:cNvPr>
          <p:cNvSpPr>
            <a:spLocks noGrp="1"/>
          </p:cNvSpPr>
          <p:nvPr>
            <p:ph type="dt" sz="half" idx="10"/>
          </p:nvPr>
        </p:nvSpPr>
        <p:spPr/>
        <p:txBody>
          <a:bodyPr/>
          <a:lstStyle/>
          <a:p>
            <a:fld id="{00AC4704-74C8-45E3-8690-BE94101B729A}" type="datetimeFigureOut">
              <a:rPr lang="en-GB" smtClean="0"/>
              <a:t>03/10/2023</a:t>
            </a:fld>
            <a:endParaRPr lang="en-GB"/>
          </a:p>
        </p:txBody>
      </p:sp>
      <p:sp>
        <p:nvSpPr>
          <p:cNvPr id="8" name="Footer Placeholder 7">
            <a:extLst>
              <a:ext uri="{FF2B5EF4-FFF2-40B4-BE49-F238E27FC236}">
                <a16:creationId xmlns:a16="http://schemas.microsoft.com/office/drawing/2014/main" id="{A0D069B5-A76F-AD8B-5A58-C3FD43FD663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A441D35-488A-3E61-6800-9E32BBC6DD88}"/>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134231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77B8F-2379-754C-F2E3-F3379E1DEC6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DD0083C-5FD6-1664-1627-509237B2F28D}"/>
              </a:ext>
            </a:extLst>
          </p:cNvPr>
          <p:cNvSpPr>
            <a:spLocks noGrp="1"/>
          </p:cNvSpPr>
          <p:nvPr>
            <p:ph type="dt" sz="half" idx="10"/>
          </p:nvPr>
        </p:nvSpPr>
        <p:spPr/>
        <p:txBody>
          <a:bodyPr/>
          <a:lstStyle/>
          <a:p>
            <a:fld id="{00AC4704-74C8-45E3-8690-BE94101B729A}" type="datetimeFigureOut">
              <a:rPr lang="en-GB" smtClean="0"/>
              <a:t>03/10/2023</a:t>
            </a:fld>
            <a:endParaRPr lang="en-GB"/>
          </a:p>
        </p:txBody>
      </p:sp>
      <p:sp>
        <p:nvSpPr>
          <p:cNvPr id="4" name="Footer Placeholder 3">
            <a:extLst>
              <a:ext uri="{FF2B5EF4-FFF2-40B4-BE49-F238E27FC236}">
                <a16:creationId xmlns:a16="http://schemas.microsoft.com/office/drawing/2014/main" id="{4C853C43-E9ED-3586-4B6C-4BC4AC5A544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91FCE23-0C8B-8166-B966-526861518B12}"/>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3720623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7CA539-8CC5-87C3-D5D5-C8AAF67BD704}"/>
              </a:ext>
            </a:extLst>
          </p:cNvPr>
          <p:cNvSpPr>
            <a:spLocks noGrp="1"/>
          </p:cNvSpPr>
          <p:nvPr>
            <p:ph type="dt" sz="half" idx="10"/>
          </p:nvPr>
        </p:nvSpPr>
        <p:spPr/>
        <p:txBody>
          <a:bodyPr/>
          <a:lstStyle/>
          <a:p>
            <a:fld id="{00AC4704-74C8-45E3-8690-BE94101B729A}" type="datetimeFigureOut">
              <a:rPr lang="en-GB" smtClean="0"/>
              <a:t>03/10/2023</a:t>
            </a:fld>
            <a:endParaRPr lang="en-GB"/>
          </a:p>
        </p:txBody>
      </p:sp>
      <p:sp>
        <p:nvSpPr>
          <p:cNvPr id="3" name="Footer Placeholder 2">
            <a:extLst>
              <a:ext uri="{FF2B5EF4-FFF2-40B4-BE49-F238E27FC236}">
                <a16:creationId xmlns:a16="http://schemas.microsoft.com/office/drawing/2014/main" id="{7971F226-C79B-1D40-C52E-2B6E3415239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7EE4B0A-B55C-0EA1-32B7-082EE770CE00}"/>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90232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698C8-2316-BE49-9A8E-882A9B070F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5B20C4D-F352-D9F3-B2B9-77A5C12F953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5ED4104-69F9-4EA7-43DA-F30F6F6053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F2A81E-6E6E-CF68-57D3-C481B0BED06A}"/>
              </a:ext>
            </a:extLst>
          </p:cNvPr>
          <p:cNvSpPr>
            <a:spLocks noGrp="1"/>
          </p:cNvSpPr>
          <p:nvPr>
            <p:ph type="dt" sz="half" idx="10"/>
          </p:nvPr>
        </p:nvSpPr>
        <p:spPr/>
        <p:txBody>
          <a:bodyPr/>
          <a:lstStyle/>
          <a:p>
            <a:fld id="{00AC4704-74C8-45E3-8690-BE94101B729A}" type="datetimeFigureOut">
              <a:rPr lang="en-GB" smtClean="0"/>
              <a:t>03/10/2023</a:t>
            </a:fld>
            <a:endParaRPr lang="en-GB"/>
          </a:p>
        </p:txBody>
      </p:sp>
      <p:sp>
        <p:nvSpPr>
          <p:cNvPr id="6" name="Footer Placeholder 5">
            <a:extLst>
              <a:ext uri="{FF2B5EF4-FFF2-40B4-BE49-F238E27FC236}">
                <a16:creationId xmlns:a16="http://schemas.microsoft.com/office/drawing/2014/main" id="{CFBD005C-B7A3-6C13-0F94-BFFD90AFF7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C223C8-DEB6-19E9-88A9-DFFC1CBE28D6}"/>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798512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F54FC-837E-7F52-6D69-076ABBBB5F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C27E380-CD58-FDB5-2073-752C99F92A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66527F7-2F86-40C2-1E48-14CE5142E3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DE5CA4-43AA-5760-80C1-5B39973E03AF}"/>
              </a:ext>
            </a:extLst>
          </p:cNvPr>
          <p:cNvSpPr>
            <a:spLocks noGrp="1"/>
          </p:cNvSpPr>
          <p:nvPr>
            <p:ph type="dt" sz="half" idx="10"/>
          </p:nvPr>
        </p:nvSpPr>
        <p:spPr/>
        <p:txBody>
          <a:bodyPr/>
          <a:lstStyle/>
          <a:p>
            <a:fld id="{00AC4704-74C8-45E3-8690-BE94101B729A}" type="datetimeFigureOut">
              <a:rPr lang="en-GB" smtClean="0"/>
              <a:t>03/10/2023</a:t>
            </a:fld>
            <a:endParaRPr lang="en-GB"/>
          </a:p>
        </p:txBody>
      </p:sp>
      <p:sp>
        <p:nvSpPr>
          <p:cNvPr id="6" name="Footer Placeholder 5">
            <a:extLst>
              <a:ext uri="{FF2B5EF4-FFF2-40B4-BE49-F238E27FC236}">
                <a16:creationId xmlns:a16="http://schemas.microsoft.com/office/drawing/2014/main" id="{BA282509-EE33-7555-C08B-924B374BAA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038233-EB48-3C71-925D-C2636756AC8D}"/>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2328472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46213-21AB-02A6-52AC-3F0247EC375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73C2F9B-F858-95F5-51AF-C6BB0570EC2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6C7107-F6BC-0112-33AE-B517DFC17CE1}"/>
              </a:ext>
            </a:extLst>
          </p:cNvPr>
          <p:cNvSpPr>
            <a:spLocks noGrp="1"/>
          </p:cNvSpPr>
          <p:nvPr>
            <p:ph type="dt" sz="half" idx="10"/>
          </p:nvPr>
        </p:nvSpPr>
        <p:spPr/>
        <p:txBody>
          <a:bodyPr/>
          <a:lstStyle/>
          <a:p>
            <a:fld id="{00AC4704-74C8-45E3-8690-BE94101B729A}" type="datetimeFigureOut">
              <a:rPr lang="en-GB" smtClean="0"/>
              <a:t>03/10/2023</a:t>
            </a:fld>
            <a:endParaRPr lang="en-GB"/>
          </a:p>
        </p:txBody>
      </p:sp>
      <p:sp>
        <p:nvSpPr>
          <p:cNvPr id="5" name="Footer Placeholder 4">
            <a:extLst>
              <a:ext uri="{FF2B5EF4-FFF2-40B4-BE49-F238E27FC236}">
                <a16:creationId xmlns:a16="http://schemas.microsoft.com/office/drawing/2014/main" id="{BA681C2E-7DE2-1C04-DDA6-737161F5A6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6F362E-72A9-DA7C-6E53-E5E32A739652}"/>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3169954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443F18-CF9B-0A1C-EBE8-E430C9B5F4A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E47B07-F1ED-3315-460B-52C0F60B5A4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0EBE47-B449-04CA-7097-B0989D97B9B1}"/>
              </a:ext>
            </a:extLst>
          </p:cNvPr>
          <p:cNvSpPr>
            <a:spLocks noGrp="1"/>
          </p:cNvSpPr>
          <p:nvPr>
            <p:ph type="dt" sz="half" idx="10"/>
          </p:nvPr>
        </p:nvSpPr>
        <p:spPr/>
        <p:txBody>
          <a:bodyPr/>
          <a:lstStyle/>
          <a:p>
            <a:fld id="{00AC4704-74C8-45E3-8690-BE94101B729A}" type="datetimeFigureOut">
              <a:rPr lang="en-GB" smtClean="0"/>
              <a:t>03/10/2023</a:t>
            </a:fld>
            <a:endParaRPr lang="en-GB"/>
          </a:p>
        </p:txBody>
      </p:sp>
      <p:sp>
        <p:nvSpPr>
          <p:cNvPr id="5" name="Footer Placeholder 4">
            <a:extLst>
              <a:ext uri="{FF2B5EF4-FFF2-40B4-BE49-F238E27FC236}">
                <a16:creationId xmlns:a16="http://schemas.microsoft.com/office/drawing/2014/main" id="{F0B539B2-C4CF-04D0-A140-47D40775A6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1A1F85-EC49-ABA2-878B-E36EBEAE2B5A}"/>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80283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2D5F6D-5AA9-7B2A-885F-E822985951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59364E-1C9A-7028-8A13-F99CC28809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4C2C12-1A2A-5A3B-CB47-E9D0F3476D8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AC4704-74C8-45E3-8690-BE94101B729A}" type="datetimeFigureOut">
              <a:rPr lang="en-GB" smtClean="0"/>
              <a:t>03/10/2023</a:t>
            </a:fld>
            <a:endParaRPr lang="en-GB"/>
          </a:p>
        </p:txBody>
      </p:sp>
      <p:sp>
        <p:nvSpPr>
          <p:cNvPr id="5" name="Footer Placeholder 4">
            <a:extLst>
              <a:ext uri="{FF2B5EF4-FFF2-40B4-BE49-F238E27FC236}">
                <a16:creationId xmlns:a16="http://schemas.microsoft.com/office/drawing/2014/main" id="{C314FA7A-DD14-D484-61E8-D71B457FFF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AD32272-51CD-AC93-C00B-63ECC39771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58E3B2-A4D0-48C1-981B-5E1D57979CF1}" type="slidenum">
              <a:rPr lang="en-GB" smtClean="0"/>
              <a:t>‹#›</a:t>
            </a:fld>
            <a:endParaRPr lang="en-GB"/>
          </a:p>
        </p:txBody>
      </p:sp>
    </p:spTree>
    <p:extLst>
      <p:ext uri="{BB962C8B-B14F-4D97-AF65-F5344CB8AC3E}">
        <p14:creationId xmlns:p14="http://schemas.microsoft.com/office/powerpoint/2010/main" val="2105052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jpeg"/><Relationship Id="rId7"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hyperlink" Target="http://www.unicef.org.uk/"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32.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26632"/>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9832089" y="386828"/>
            <a:ext cx="966594" cy="1073993"/>
          </a:xfrm>
          <a:prstGeom prst="rect">
            <a:avLst/>
          </a:prstGeom>
          <a:noFill/>
        </p:spPr>
      </p:pic>
      <p:sp>
        <p:nvSpPr>
          <p:cNvPr id="3" name="Rectangle 2"/>
          <p:cNvSpPr/>
          <p:nvPr/>
        </p:nvSpPr>
        <p:spPr>
          <a:xfrm>
            <a:off x="2507226" y="2155381"/>
            <a:ext cx="8929939" cy="3416320"/>
          </a:xfrm>
          <a:prstGeom prst="rect">
            <a:avLst/>
          </a:prstGeom>
          <a:noFill/>
        </p:spPr>
        <p:txBody>
          <a:bodyPr wrap="square" lIns="91440" tIns="45720" rIns="91440" bIns="45720">
            <a:spAutoFit/>
          </a:bodyPr>
          <a:lstStyle/>
          <a:p>
            <a:pPr algn="r"/>
            <a:r>
              <a:rPr lang="en-US" sz="7200" b="1" cap="none" spc="0"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rPr>
              <a:t>Welcome to </a:t>
            </a:r>
          </a:p>
          <a:p>
            <a:pPr algn="r"/>
            <a:r>
              <a:rPr lang="en-US" sz="7200" b="1"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rPr>
              <a:t>Meet the Teacher </a:t>
            </a:r>
          </a:p>
          <a:p>
            <a:pPr algn="r"/>
            <a:r>
              <a:rPr lang="en-US" sz="7200" b="1" cap="none" spc="0"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rPr>
              <a:t>Curriculum Meeting </a:t>
            </a:r>
          </a:p>
        </p:txBody>
      </p:sp>
      <p:pic>
        <p:nvPicPr>
          <p:cNvPr id="2" name="Picture 4" descr="Year 5 Clipart - Png Download (930x429), Png Downloa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22236" y="787633"/>
            <a:ext cx="2465114" cy="11650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Lst>
          </a:blip>
          <a:stretch>
            <a:fillRect/>
          </a:stretch>
        </p:blipFill>
        <p:spPr>
          <a:xfrm>
            <a:off x="512934" y="386828"/>
            <a:ext cx="1811157" cy="2041905"/>
          </a:xfrm>
          <a:prstGeom prst="rect">
            <a:avLst/>
          </a:prstGeom>
        </p:spPr>
      </p:pic>
      <p:pic>
        <p:nvPicPr>
          <p:cNvPr id="7" name="Picture 6"/>
          <p:cNvPicPr>
            <a:picLocks noChangeAspect="1"/>
          </p:cNvPicPr>
          <p:nvPr/>
        </p:nvPicPr>
        <p:blipFill>
          <a:blip r:embed="rId7"/>
          <a:stretch>
            <a:fillRect/>
          </a:stretch>
        </p:blipFill>
        <p:spPr>
          <a:xfrm>
            <a:off x="1666108" y="2155381"/>
            <a:ext cx="1948544" cy="2492926"/>
          </a:xfrm>
          <a:prstGeom prst="rect">
            <a:avLst/>
          </a:prstGeom>
        </p:spPr>
      </p:pic>
      <p:pic>
        <p:nvPicPr>
          <p:cNvPr id="10" name="Picture 9"/>
          <p:cNvPicPr>
            <a:picLocks noChangeAspect="1"/>
          </p:cNvPicPr>
          <p:nvPr/>
        </p:nvPicPr>
        <p:blipFill>
          <a:blip r:embed="rId8"/>
          <a:stretch>
            <a:fillRect/>
          </a:stretch>
        </p:blipFill>
        <p:spPr>
          <a:xfrm>
            <a:off x="410599" y="4073487"/>
            <a:ext cx="1982512" cy="2343373"/>
          </a:xfrm>
          <a:prstGeom prst="rect">
            <a:avLst/>
          </a:prstGeom>
        </p:spPr>
      </p:pic>
    </p:spTree>
    <p:extLst>
      <p:ext uri="{BB962C8B-B14F-4D97-AF65-F5344CB8AC3E}">
        <p14:creationId xmlns:p14="http://schemas.microsoft.com/office/powerpoint/2010/main" val="3305996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2" name="TextBox 1"/>
          <p:cNvSpPr txBox="1"/>
          <p:nvPr/>
        </p:nvSpPr>
        <p:spPr>
          <a:xfrm>
            <a:off x="432619" y="868494"/>
            <a:ext cx="10492369" cy="5693866"/>
          </a:xfrm>
          <a:prstGeom prst="rect">
            <a:avLst/>
          </a:prstGeom>
          <a:noFill/>
        </p:spPr>
        <p:txBody>
          <a:bodyPr wrap="square" rtlCol="0">
            <a:spAutoFit/>
          </a:bodyPr>
          <a:lstStyle/>
          <a:p>
            <a:pPr algn="ctr"/>
            <a:r>
              <a:rPr lang="en-GB" sz="2800" dirty="0"/>
              <a:t>Agenda </a:t>
            </a:r>
          </a:p>
          <a:p>
            <a:pPr marL="457200" indent="-457200">
              <a:buFont typeface="Arial" panose="020B0604020202020204" pitchFamily="34" charset="0"/>
              <a:buChar char="•"/>
            </a:pPr>
            <a:r>
              <a:rPr lang="en-GB" sz="2800" dirty="0"/>
              <a:t>Meet the team</a:t>
            </a:r>
          </a:p>
          <a:p>
            <a:pPr marL="457200" indent="-457200">
              <a:buFont typeface="Arial" panose="020B0604020202020204" pitchFamily="34" charset="0"/>
              <a:buChar char="•"/>
            </a:pPr>
            <a:r>
              <a:rPr lang="en-GB" sz="2800" dirty="0"/>
              <a:t>3 Vs: Vision, Value and Virtues - What we believe</a:t>
            </a:r>
          </a:p>
          <a:p>
            <a:pPr marL="457200" indent="-457200">
              <a:buFont typeface="Arial" panose="020B0604020202020204" pitchFamily="34" charset="0"/>
              <a:buChar char="•"/>
            </a:pPr>
            <a:r>
              <a:rPr lang="en-GB" sz="2800" dirty="0"/>
              <a:t>Expectations</a:t>
            </a:r>
          </a:p>
          <a:p>
            <a:pPr marL="457200" indent="-457200">
              <a:buFont typeface="Arial" panose="020B0604020202020204" pitchFamily="34" charset="0"/>
              <a:buChar char="•"/>
            </a:pPr>
            <a:r>
              <a:rPr lang="en-GB" sz="2800" dirty="0"/>
              <a:t>Behaviour</a:t>
            </a:r>
          </a:p>
          <a:p>
            <a:pPr marL="457200" indent="-457200">
              <a:buFont typeface="Arial" panose="020B0604020202020204" pitchFamily="34" charset="0"/>
              <a:buChar char="•"/>
            </a:pPr>
            <a:r>
              <a:rPr lang="en-GB" sz="2800" dirty="0"/>
              <a:t>Out line of the Curriculum-What your child will learn</a:t>
            </a:r>
          </a:p>
          <a:p>
            <a:pPr marL="457200" indent="-457200">
              <a:buFont typeface="Arial" panose="020B0604020202020204" pitchFamily="34" charset="0"/>
              <a:buChar char="•"/>
            </a:pPr>
            <a:r>
              <a:rPr lang="en-GB" sz="2800" dirty="0"/>
              <a:t>Reading Record &amp; Homework</a:t>
            </a:r>
          </a:p>
          <a:p>
            <a:pPr marL="457200" indent="-457200">
              <a:buFont typeface="Arial" panose="020B0604020202020204" pitchFamily="34" charset="0"/>
              <a:buChar char="•"/>
            </a:pPr>
            <a:r>
              <a:rPr lang="en-GB" sz="2800" dirty="0"/>
              <a:t>How you can help us</a:t>
            </a:r>
          </a:p>
          <a:p>
            <a:pPr marL="457200" indent="-457200">
              <a:buFont typeface="Arial" panose="020B0604020202020204" pitchFamily="34" charset="0"/>
              <a:buChar char="•"/>
            </a:pPr>
            <a:r>
              <a:rPr lang="en-GB" sz="2800" dirty="0"/>
              <a:t>SEND</a:t>
            </a:r>
          </a:p>
          <a:p>
            <a:pPr marL="457200" indent="-457200">
              <a:buFont typeface="Arial" panose="020B0604020202020204" pitchFamily="34" charset="0"/>
              <a:buChar char="•"/>
            </a:pPr>
            <a:r>
              <a:rPr lang="en-GB" sz="2800" dirty="0"/>
              <a:t>Rights Respecting School</a:t>
            </a:r>
          </a:p>
          <a:p>
            <a:pPr marL="457200" indent="-457200">
              <a:buFont typeface="Arial" panose="020B0604020202020204" pitchFamily="34" charset="0"/>
              <a:buChar char="•"/>
            </a:pPr>
            <a:r>
              <a:rPr lang="en-GB" sz="2800" dirty="0"/>
              <a:t>Coffee Morning</a:t>
            </a:r>
          </a:p>
          <a:p>
            <a:pPr marL="457200" indent="-457200">
              <a:buFont typeface="Arial" panose="020B0604020202020204" pitchFamily="34" charset="0"/>
              <a:buChar char="•"/>
            </a:pPr>
            <a:r>
              <a:rPr lang="en-GB" sz="2800" dirty="0"/>
              <a:t>Sign posting-School website</a:t>
            </a:r>
          </a:p>
          <a:p>
            <a:pPr marL="457200" indent="-457200">
              <a:buFont typeface="Arial" panose="020B0604020202020204" pitchFamily="34" charset="0"/>
              <a:buChar char="•"/>
            </a:pPr>
            <a:r>
              <a:rPr lang="en-GB" sz="2800" dirty="0"/>
              <a:t>Questions, questions, questions????</a:t>
            </a:r>
          </a:p>
        </p:txBody>
      </p:sp>
    </p:spTree>
    <p:extLst>
      <p:ext uri="{BB962C8B-B14F-4D97-AF65-F5344CB8AC3E}">
        <p14:creationId xmlns:p14="http://schemas.microsoft.com/office/powerpoint/2010/main" val="35237518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2" name="TextBox 1"/>
          <p:cNvSpPr txBox="1"/>
          <p:nvPr/>
        </p:nvSpPr>
        <p:spPr>
          <a:xfrm>
            <a:off x="1052160" y="4051532"/>
            <a:ext cx="9739231" cy="2492990"/>
          </a:xfrm>
          <a:prstGeom prst="rect">
            <a:avLst/>
          </a:prstGeom>
          <a:noFill/>
        </p:spPr>
        <p:txBody>
          <a:bodyPr wrap="square" rtlCol="0">
            <a:spAutoFit/>
          </a:bodyPr>
          <a:lstStyle/>
          <a:p>
            <a:pPr algn="ctr"/>
            <a:endParaRPr lang="en-GB" sz="3600" b="1" u="sng" dirty="0"/>
          </a:p>
          <a:p>
            <a:pPr algn="ctr"/>
            <a:endParaRPr lang="en-GB" sz="2400" dirty="0"/>
          </a:p>
          <a:p>
            <a:pPr algn="ctr"/>
            <a:endParaRPr lang="en-GB" sz="2400" dirty="0"/>
          </a:p>
          <a:p>
            <a:pPr algn="ctr"/>
            <a:r>
              <a:rPr lang="en-GB" sz="2400" dirty="0" smtClean="0"/>
              <a:t>Miss </a:t>
            </a:r>
            <a:r>
              <a:rPr lang="en-GB" sz="2400" dirty="0" err="1" smtClean="0"/>
              <a:t>Fairweather</a:t>
            </a:r>
            <a:r>
              <a:rPr lang="en-GB" sz="2400" dirty="0" smtClean="0"/>
              <a:t> – Learning Support Staff</a:t>
            </a:r>
            <a:endParaRPr lang="en-GB" sz="2400" dirty="0"/>
          </a:p>
          <a:p>
            <a:pPr algn="ctr"/>
            <a:endParaRPr lang="en-GB" sz="2400" dirty="0"/>
          </a:p>
          <a:p>
            <a:pPr algn="ctr"/>
            <a:r>
              <a:rPr lang="en-GB" sz="2400" dirty="0"/>
              <a:t>Ms Maryam – Learning Support Assistant </a:t>
            </a:r>
          </a:p>
        </p:txBody>
      </p:sp>
      <p:sp>
        <p:nvSpPr>
          <p:cNvPr id="15" name="TextBox 14">
            <a:extLst>
              <a:ext uri="{FF2B5EF4-FFF2-40B4-BE49-F238E27FC236}">
                <a16:creationId xmlns:a16="http://schemas.microsoft.com/office/drawing/2014/main" id="{B3D5781C-A3C8-2005-1183-57AFAD99CBE1}"/>
              </a:ext>
            </a:extLst>
          </p:cNvPr>
          <p:cNvSpPr txBox="1"/>
          <p:nvPr/>
        </p:nvSpPr>
        <p:spPr>
          <a:xfrm>
            <a:off x="2962993" y="402541"/>
            <a:ext cx="6096000" cy="707886"/>
          </a:xfrm>
          <a:prstGeom prst="rect">
            <a:avLst/>
          </a:prstGeom>
          <a:noFill/>
        </p:spPr>
        <p:txBody>
          <a:bodyPr wrap="square">
            <a:spAutoFit/>
          </a:bodyPr>
          <a:lstStyle/>
          <a:p>
            <a:pPr algn="ctr"/>
            <a:r>
              <a:rPr lang="en-GB" sz="4000" b="1" u="sng" dirty="0"/>
              <a:t>Year </a:t>
            </a:r>
            <a:r>
              <a:rPr lang="en-GB" sz="4000" b="1" u="sng" dirty="0" smtClean="0"/>
              <a:t>5 </a:t>
            </a:r>
            <a:r>
              <a:rPr lang="en-GB" sz="4000" b="1" u="sng" dirty="0"/>
              <a:t>Team</a:t>
            </a:r>
          </a:p>
        </p:txBody>
      </p:sp>
      <p:pic>
        <p:nvPicPr>
          <p:cNvPr id="7" name="Picture 6"/>
          <p:cNvPicPr>
            <a:picLocks noChangeAspect="1"/>
          </p:cNvPicPr>
          <p:nvPr/>
        </p:nvPicPr>
        <p:blipFill>
          <a:blip r:embed="rId4"/>
          <a:stretch>
            <a:fillRect/>
          </a:stretch>
        </p:blipFill>
        <p:spPr>
          <a:xfrm>
            <a:off x="7057276" y="1565447"/>
            <a:ext cx="2660713" cy="3411170"/>
          </a:xfrm>
          <a:prstGeom prst="rect">
            <a:avLst/>
          </a:prstGeom>
        </p:spPr>
      </p:pic>
      <p:pic>
        <p:nvPicPr>
          <p:cNvPr id="3" name="Picture 2"/>
          <p:cNvPicPr>
            <a:picLocks noChangeAspect="1"/>
          </p:cNvPicPr>
          <p:nvPr/>
        </p:nvPicPr>
        <p:blipFill>
          <a:blip r:embed="rId5">
            <a:extLst>
              <a:ext uri="{BEBA8EAE-BF5A-486C-A8C5-ECC9F3942E4B}">
                <a14:imgProps xmlns:a14="http://schemas.microsoft.com/office/drawing/2010/main">
                  <a14:imgLayer r:embed="rId6">
                    <a14:imgEffect>
                      <a14:brightnessContrast contrast="-20000"/>
                    </a14:imgEffect>
                  </a14:imgLayer>
                </a14:imgProps>
              </a:ext>
            </a:extLst>
          </a:blip>
          <a:stretch>
            <a:fillRect/>
          </a:stretch>
        </p:blipFill>
        <p:spPr>
          <a:xfrm>
            <a:off x="1936657" y="1503390"/>
            <a:ext cx="3380607" cy="3473227"/>
          </a:xfrm>
          <a:prstGeom prst="rect">
            <a:avLst/>
          </a:prstGeom>
        </p:spPr>
      </p:pic>
    </p:spTree>
    <p:extLst>
      <p:ext uri="{BB962C8B-B14F-4D97-AF65-F5344CB8AC3E}">
        <p14:creationId xmlns:p14="http://schemas.microsoft.com/office/powerpoint/2010/main" val="39151593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2" name="TextBox 1"/>
          <p:cNvSpPr txBox="1"/>
          <p:nvPr/>
        </p:nvSpPr>
        <p:spPr>
          <a:xfrm>
            <a:off x="1206719" y="346729"/>
            <a:ext cx="9739231" cy="646331"/>
          </a:xfrm>
          <a:prstGeom prst="rect">
            <a:avLst/>
          </a:prstGeom>
          <a:noFill/>
        </p:spPr>
        <p:txBody>
          <a:bodyPr wrap="square" rtlCol="0">
            <a:spAutoFit/>
          </a:bodyPr>
          <a:lstStyle/>
          <a:p>
            <a:pPr algn="ctr"/>
            <a:r>
              <a:rPr lang="en-GB" sz="3600" b="1" u="sng" dirty="0"/>
              <a:t>School Vision and Values</a:t>
            </a:r>
          </a:p>
        </p:txBody>
      </p:sp>
      <p:sp>
        <p:nvSpPr>
          <p:cNvPr id="9" name="TextBox 8">
            <a:extLst>
              <a:ext uri="{FF2B5EF4-FFF2-40B4-BE49-F238E27FC236}">
                <a16:creationId xmlns:a16="http://schemas.microsoft.com/office/drawing/2014/main" id="{9A8A973C-FE0E-09D2-9131-7720EC17DB22}"/>
              </a:ext>
            </a:extLst>
          </p:cNvPr>
          <p:cNvSpPr txBox="1"/>
          <p:nvPr/>
        </p:nvSpPr>
        <p:spPr>
          <a:xfrm>
            <a:off x="509830" y="1673120"/>
            <a:ext cx="6096000" cy="3936975"/>
          </a:xfrm>
          <a:prstGeom prst="rect">
            <a:avLst/>
          </a:prstGeom>
          <a:noFill/>
        </p:spPr>
        <p:txBody>
          <a:bodyPr wrap="square">
            <a:spAutoFit/>
          </a:bodyPr>
          <a:lstStyle/>
          <a:p>
            <a:pPr algn="ctr">
              <a:lnSpc>
                <a:spcPct val="107000"/>
              </a:lnSpc>
              <a:spcAft>
                <a:spcPts val="800"/>
              </a:spcAft>
            </a:pPr>
            <a:r>
              <a:rPr lang="en-GB" sz="2800" b="1" u="sng" dirty="0">
                <a:latin typeface="Calibri" panose="020F0502020204030204" pitchFamily="34" charset="0"/>
                <a:ea typeface="Calibri" panose="020F0502020204030204" pitchFamily="34" charset="0"/>
                <a:cs typeface="Times New Roman" panose="02020603050405020304" pitchFamily="18" charset="0"/>
              </a:rPr>
              <a:t>Values</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To have a joy for learning</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Being the heart of our community</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Raising aspirations</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Creating lasting memories</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Celebrating uniqueness </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Unity through inclusion and diversity</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Shaping futures together</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T.E.A.M- Together everyone achieves more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4"/>
          <a:stretch>
            <a:fillRect/>
          </a:stretch>
        </p:blipFill>
        <p:spPr>
          <a:xfrm>
            <a:off x="5805218" y="1471767"/>
            <a:ext cx="5347920" cy="4878203"/>
          </a:xfrm>
          <a:prstGeom prst="rect">
            <a:avLst/>
          </a:prstGeom>
        </p:spPr>
      </p:pic>
    </p:spTree>
    <p:extLst>
      <p:ext uri="{BB962C8B-B14F-4D97-AF65-F5344CB8AC3E}">
        <p14:creationId xmlns:p14="http://schemas.microsoft.com/office/powerpoint/2010/main" val="20875694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2" name="TextBox 1"/>
          <p:cNvSpPr txBox="1"/>
          <p:nvPr/>
        </p:nvSpPr>
        <p:spPr>
          <a:xfrm>
            <a:off x="1206719" y="346729"/>
            <a:ext cx="9739231" cy="646331"/>
          </a:xfrm>
          <a:prstGeom prst="rect">
            <a:avLst/>
          </a:prstGeom>
          <a:noFill/>
        </p:spPr>
        <p:txBody>
          <a:bodyPr wrap="square" rtlCol="0">
            <a:spAutoFit/>
          </a:bodyPr>
          <a:lstStyle/>
          <a:p>
            <a:pPr algn="ctr"/>
            <a:r>
              <a:rPr lang="en-GB" sz="3600" b="1" u="sng" dirty="0"/>
              <a:t>Expectations</a:t>
            </a:r>
          </a:p>
        </p:txBody>
      </p:sp>
      <p:graphicFrame>
        <p:nvGraphicFramePr>
          <p:cNvPr id="3" name="Table 2">
            <a:extLst>
              <a:ext uri="{FF2B5EF4-FFF2-40B4-BE49-F238E27FC236}">
                <a16:creationId xmlns:a16="http://schemas.microsoft.com/office/drawing/2014/main" id="{16AF772A-5AE1-8608-4CFD-BC2C1AA7B107}"/>
              </a:ext>
            </a:extLst>
          </p:cNvPr>
          <p:cNvGraphicFramePr>
            <a:graphicFrameLocks noGrp="1"/>
          </p:cNvGraphicFramePr>
          <p:nvPr>
            <p:extLst>
              <p:ext uri="{D42A27DB-BD31-4B8C-83A1-F6EECF244321}">
                <p14:modId xmlns:p14="http://schemas.microsoft.com/office/powerpoint/2010/main" val="1803373148"/>
              </p:ext>
            </p:extLst>
          </p:nvPr>
        </p:nvGraphicFramePr>
        <p:xfrm>
          <a:off x="2713799" y="1394172"/>
          <a:ext cx="7020138" cy="4773015"/>
        </p:xfrm>
        <a:graphic>
          <a:graphicData uri="http://schemas.openxmlformats.org/drawingml/2006/table">
            <a:tbl>
              <a:tblPr/>
              <a:tblGrid>
                <a:gridCol w="3366382">
                  <a:extLst>
                    <a:ext uri="{9D8B030D-6E8A-4147-A177-3AD203B41FA5}">
                      <a16:colId xmlns:a16="http://schemas.microsoft.com/office/drawing/2014/main" val="1721638969"/>
                    </a:ext>
                  </a:extLst>
                </a:gridCol>
                <a:gridCol w="3653756">
                  <a:extLst>
                    <a:ext uri="{9D8B030D-6E8A-4147-A177-3AD203B41FA5}">
                      <a16:colId xmlns:a16="http://schemas.microsoft.com/office/drawing/2014/main" val="220197512"/>
                    </a:ext>
                  </a:extLst>
                </a:gridCol>
              </a:tblGrid>
              <a:tr h="576501">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800" b="1" i="0" u="sng" strike="noStrike" cap="none" normalizeH="0" baseline="0" dirty="0">
                          <a:ln>
                            <a:noFill/>
                          </a:ln>
                          <a:solidFill>
                            <a:schemeClr val="tx1"/>
                          </a:solidFill>
                          <a:effectLst/>
                          <a:latin typeface="Arial" panose="020B0604020202020204" pitchFamily="34" charset="0"/>
                          <a:cs typeface="Arial" panose="020B0604020202020204" pitchFamily="34" charset="0"/>
                        </a:rPr>
                        <a:t>School Uniform</a:t>
                      </a:r>
                      <a:endParaRPr kumimoji="0" lang="en-GB" alt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800" b="1" i="0" u="sng" strike="noStrike" cap="none" normalizeH="0" baseline="0" dirty="0">
                          <a:ln>
                            <a:noFill/>
                          </a:ln>
                          <a:solidFill>
                            <a:schemeClr val="tx1"/>
                          </a:solidFill>
                          <a:effectLst/>
                          <a:latin typeface="Arial" panose="020B0604020202020204" pitchFamily="34" charset="0"/>
                          <a:cs typeface="Arial" panose="020B0604020202020204" pitchFamily="34" charset="0"/>
                        </a:rPr>
                        <a:t>PE Uniform</a:t>
                      </a:r>
                      <a:endParaRPr kumimoji="0" lang="en-GB" alt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567828093"/>
                  </a:ext>
                </a:extLst>
              </a:tr>
              <a:tr h="699419">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Grey Trousers or Shorts </a:t>
                      </a:r>
                      <a:endPar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White T-shirt</a:t>
                      </a: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2564377382"/>
                  </a:ext>
                </a:extLst>
              </a:tr>
              <a:tr h="699419">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Grey Skirt or Pinafore </a:t>
                      </a:r>
                      <a:endPar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Black Shorts / leggings</a:t>
                      </a: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789804079"/>
                  </a:ext>
                </a:extLst>
              </a:tr>
              <a:tr h="699419">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Blue and white gingham checked dress (Summer)</a:t>
                      </a:r>
                      <a:endPar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White/Black Plimsolls for indoor PE</a:t>
                      </a: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842760780"/>
                  </a:ext>
                </a:extLst>
              </a:tr>
              <a:tr h="699419">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White Polo Shirt</a:t>
                      </a:r>
                      <a:endPar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Trainers for outdoor PE</a:t>
                      </a: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708378853"/>
                  </a:ext>
                </a:extLst>
              </a:tr>
              <a:tr h="699419">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Blue Sweatshirt or fleece with logo</a:t>
                      </a:r>
                      <a:endPar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Black tracksuit trousers for outside during cold weather</a:t>
                      </a: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4235951828"/>
                  </a:ext>
                </a:extLst>
              </a:tr>
              <a:tr h="699419">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1" i="0" u="none" strike="noStrike" cap="none" normalizeH="0" baseline="0">
                          <a:ln>
                            <a:noFill/>
                          </a:ln>
                          <a:solidFill>
                            <a:schemeClr val="tx1"/>
                          </a:solidFill>
                          <a:effectLst/>
                          <a:latin typeface="Arial" panose="020B0604020202020204" pitchFamily="34" charset="0"/>
                          <a:cs typeface="Arial" panose="020B0604020202020204" pitchFamily="34" charset="0"/>
                        </a:rPr>
                        <a:t>Black School Shoes (high heels are not permitted) </a:t>
                      </a:r>
                      <a:endParaRPr kumimoji="0" lang="en-GB" altLang="en-US" sz="16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panose="020B0604020202020204" pitchFamily="34" charset="0"/>
                        <a:cs typeface="Times New Roman" panose="02020603050405020304" pitchFamily="18"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3531235117"/>
                  </a:ext>
                </a:extLst>
              </a:tr>
            </a:tbl>
          </a:graphicData>
        </a:graphic>
      </p:graphicFrame>
      <p:pic>
        <p:nvPicPr>
          <p:cNvPr id="7" name="Picture 6"/>
          <p:cNvPicPr>
            <a:picLocks noChangeAspect="1"/>
          </p:cNvPicPr>
          <p:nvPr/>
        </p:nvPicPr>
        <p:blipFill>
          <a:blip r:embed="rId4"/>
          <a:stretch>
            <a:fillRect/>
          </a:stretch>
        </p:blipFill>
        <p:spPr>
          <a:xfrm>
            <a:off x="633659" y="1740363"/>
            <a:ext cx="1643127" cy="3935608"/>
          </a:xfrm>
          <a:prstGeom prst="rect">
            <a:avLst/>
          </a:prstGeom>
        </p:spPr>
      </p:pic>
      <p:pic>
        <p:nvPicPr>
          <p:cNvPr id="9" name="Picture 8"/>
          <p:cNvPicPr>
            <a:picLocks noChangeAspect="1"/>
          </p:cNvPicPr>
          <p:nvPr/>
        </p:nvPicPr>
        <p:blipFill>
          <a:blip r:embed="rId5"/>
          <a:stretch>
            <a:fillRect/>
          </a:stretch>
        </p:blipFill>
        <p:spPr>
          <a:xfrm>
            <a:off x="9856491" y="1740363"/>
            <a:ext cx="1869800" cy="3821162"/>
          </a:xfrm>
          <a:prstGeom prst="rect">
            <a:avLst/>
          </a:prstGeom>
        </p:spPr>
      </p:pic>
    </p:spTree>
    <p:extLst>
      <p:ext uri="{BB962C8B-B14F-4D97-AF65-F5344CB8AC3E}">
        <p14:creationId xmlns:p14="http://schemas.microsoft.com/office/powerpoint/2010/main" val="766179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2" name="TextBox 1"/>
          <p:cNvSpPr txBox="1"/>
          <p:nvPr/>
        </p:nvSpPr>
        <p:spPr>
          <a:xfrm>
            <a:off x="1319354" y="346729"/>
            <a:ext cx="9739231" cy="769441"/>
          </a:xfrm>
          <a:prstGeom prst="rect">
            <a:avLst/>
          </a:prstGeom>
          <a:noFill/>
        </p:spPr>
        <p:txBody>
          <a:bodyPr wrap="square" rtlCol="0">
            <a:spAutoFit/>
          </a:bodyPr>
          <a:lstStyle/>
          <a:p>
            <a:pPr algn="ctr"/>
            <a:r>
              <a:rPr lang="en-GB" sz="4400" b="1" dirty="0"/>
              <a:t>Attendance &amp; Punctuality</a:t>
            </a:r>
            <a:endParaRPr lang="en-GB" b="1" u="sng" dirty="0"/>
          </a:p>
        </p:txBody>
      </p:sp>
      <p:sp>
        <p:nvSpPr>
          <p:cNvPr id="9" name="TextBox 8">
            <a:extLst>
              <a:ext uri="{FF2B5EF4-FFF2-40B4-BE49-F238E27FC236}">
                <a16:creationId xmlns:a16="http://schemas.microsoft.com/office/drawing/2014/main" id="{FD71EC28-6F91-853D-1296-A3F912DDB4F8}"/>
              </a:ext>
            </a:extLst>
          </p:cNvPr>
          <p:cNvSpPr txBox="1"/>
          <p:nvPr/>
        </p:nvSpPr>
        <p:spPr>
          <a:xfrm>
            <a:off x="357078" y="1390260"/>
            <a:ext cx="11598948" cy="5324535"/>
          </a:xfrm>
          <a:prstGeom prst="rect">
            <a:avLst/>
          </a:prstGeom>
          <a:noFill/>
        </p:spPr>
        <p:txBody>
          <a:bodyPr wrap="square">
            <a:spAutoFit/>
          </a:bodyPr>
          <a:lstStyle/>
          <a:p>
            <a:pPr marL="285750" indent="-285750">
              <a:buFont typeface="Arial" panose="020B0604020202020204" pitchFamily="34" charset="0"/>
              <a:buChar char="•"/>
            </a:pPr>
            <a:r>
              <a:rPr lang="en-GB" altLang="en-US" sz="2000" b="1" dirty="0"/>
              <a:t>Punctuality and attendance is monitored by the local authority and this is an area where we need to improve</a:t>
            </a:r>
          </a:p>
          <a:p>
            <a:pPr marL="285750" indent="-285750">
              <a:buFont typeface="Arial" panose="020B0604020202020204" pitchFamily="34" charset="0"/>
              <a:buChar char="•"/>
            </a:pPr>
            <a:r>
              <a:rPr lang="en-GB" altLang="en-US" sz="2000" b="1" dirty="0"/>
              <a:t>In order for the children to learn, develop and maintain friendships they need to be in school every day. </a:t>
            </a:r>
          </a:p>
          <a:p>
            <a:pPr marL="285750" indent="-285750">
              <a:buFont typeface="Arial" panose="020B0604020202020204" pitchFamily="34" charset="0"/>
              <a:buChar char="•"/>
            </a:pPr>
            <a:endParaRPr lang="en-GB" altLang="en-US" sz="2000" b="1" dirty="0"/>
          </a:p>
          <a:p>
            <a:pPr marL="285750" indent="-285750">
              <a:buFont typeface="Arial" panose="020B0604020202020204" pitchFamily="34" charset="0"/>
              <a:buChar char="•"/>
            </a:pPr>
            <a:endParaRPr lang="en-GB" altLang="en-US" sz="2000" b="1" dirty="0"/>
          </a:p>
          <a:p>
            <a:pPr marL="285750" indent="-285750">
              <a:buFont typeface="Arial" panose="020B0604020202020204" pitchFamily="34" charset="0"/>
              <a:buChar char="•"/>
            </a:pPr>
            <a:r>
              <a:rPr lang="en-GB" altLang="en-US" sz="2000" b="1" dirty="0"/>
              <a:t>The government says that children’s attendance needs to be </a:t>
            </a:r>
            <a:r>
              <a:rPr lang="en-GB" altLang="en-US" sz="2000" b="1" dirty="0">
                <a:solidFill>
                  <a:srgbClr val="FF0000"/>
                </a:solidFill>
              </a:rPr>
              <a:t>no less than 96%. </a:t>
            </a:r>
          </a:p>
          <a:p>
            <a:pPr marL="285750" indent="-285750">
              <a:buFont typeface="Arial" panose="020B0604020202020204" pitchFamily="34" charset="0"/>
              <a:buChar char="•"/>
            </a:pPr>
            <a:endParaRPr lang="en-GB" altLang="en-US" sz="2000" b="1" dirty="0"/>
          </a:p>
          <a:p>
            <a:pPr marL="285750" indent="-285750">
              <a:buFont typeface="Arial" panose="020B0604020202020204" pitchFamily="34" charset="0"/>
              <a:buChar char="•"/>
            </a:pPr>
            <a:endParaRPr lang="en-GB" altLang="en-US" sz="2000" b="1" dirty="0"/>
          </a:p>
          <a:p>
            <a:pPr marL="285750" indent="-285750">
              <a:buFont typeface="Arial" panose="020B0604020202020204" pitchFamily="34" charset="0"/>
              <a:buChar char="•"/>
            </a:pPr>
            <a:r>
              <a:rPr lang="en-GB" altLang="en-US" sz="2000" b="1" dirty="0"/>
              <a:t>Anything </a:t>
            </a:r>
            <a:r>
              <a:rPr lang="en-GB" altLang="en-US" sz="2000" b="1" dirty="0">
                <a:solidFill>
                  <a:srgbClr val="FF0000"/>
                </a:solidFill>
              </a:rPr>
              <a:t>below 95% is poor attendance </a:t>
            </a:r>
            <a:r>
              <a:rPr lang="en-GB" altLang="en-US" sz="2000" b="1" dirty="0"/>
              <a:t>and if it is </a:t>
            </a:r>
            <a:r>
              <a:rPr lang="en-GB" altLang="en-US" sz="2000" b="1" dirty="0">
                <a:solidFill>
                  <a:srgbClr val="FF0000"/>
                </a:solidFill>
              </a:rPr>
              <a:t>90% or less it is termed as a persistent absence. </a:t>
            </a:r>
          </a:p>
          <a:p>
            <a:pPr marL="285750" indent="-285750">
              <a:buFont typeface="Arial" panose="020B0604020202020204" pitchFamily="34" charset="0"/>
              <a:buChar char="•"/>
            </a:pPr>
            <a:endParaRPr lang="en-GB" altLang="en-US" sz="2000" b="1" dirty="0">
              <a:solidFill>
                <a:srgbClr val="FF0000"/>
              </a:solidFill>
            </a:endParaRPr>
          </a:p>
          <a:p>
            <a:pPr marL="285750" indent="-285750">
              <a:buFont typeface="Arial" panose="020B0604020202020204" pitchFamily="34" charset="0"/>
              <a:buChar char="•"/>
            </a:pPr>
            <a:endParaRPr lang="en-GB" altLang="en-US" sz="2000" b="1" dirty="0"/>
          </a:p>
          <a:p>
            <a:pPr marL="285750" indent="-285750">
              <a:buFont typeface="Arial" panose="020B0604020202020204" pitchFamily="34" charset="0"/>
              <a:buChar char="•"/>
            </a:pPr>
            <a:r>
              <a:rPr lang="en-GB" altLang="en-US" sz="2000" b="1" dirty="0"/>
              <a:t>We work closely with Waltham Forest councils attendance officer who comes into school regularly - Heather.</a:t>
            </a:r>
          </a:p>
          <a:p>
            <a:pPr marL="285750" indent="-285750">
              <a:buFont typeface="Arial" panose="020B0604020202020204" pitchFamily="34" charset="0"/>
              <a:buChar char="•"/>
            </a:pPr>
            <a:endParaRPr lang="en-GB" altLang="en-US" sz="2000" b="1" dirty="0"/>
          </a:p>
          <a:p>
            <a:pPr marL="285750" indent="-285750">
              <a:buFont typeface="Arial" panose="020B0604020202020204" pitchFamily="34" charset="0"/>
              <a:buChar char="•"/>
            </a:pPr>
            <a:endParaRPr lang="en-GB" altLang="en-US" sz="2000" b="1" dirty="0"/>
          </a:p>
          <a:p>
            <a:pPr marL="285750" indent="-285750">
              <a:buFont typeface="Arial" panose="020B0604020202020204" pitchFamily="34" charset="0"/>
              <a:buChar char="•"/>
            </a:pPr>
            <a:r>
              <a:rPr lang="en-GB" altLang="en-US" sz="2000" b="1" dirty="0"/>
              <a:t>Please do let class teachers know if we can help in any way to improve punctuality and attendance for your child</a:t>
            </a:r>
          </a:p>
        </p:txBody>
      </p:sp>
      <p:pic>
        <p:nvPicPr>
          <p:cNvPr id="2050" name="Picture 2" descr="Reddish Vale High School - Attendance">
            <a:extLst>
              <a:ext uri="{FF2B5EF4-FFF2-40B4-BE49-F238E27FC236}">
                <a16:creationId xmlns:a16="http://schemas.microsoft.com/office/drawing/2014/main" id="{6FEF8D5D-3226-32AB-4223-104455C863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02689" y="2544546"/>
            <a:ext cx="2310888" cy="1155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1916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5181" y="212651"/>
            <a:ext cx="11663917" cy="6422065"/>
          </a:xfrm>
          <a:prstGeom prst="rect">
            <a:avLst/>
          </a:prstGeom>
          <a:noFill/>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2" name="TextBox 1"/>
          <p:cNvSpPr txBox="1"/>
          <p:nvPr/>
        </p:nvSpPr>
        <p:spPr>
          <a:xfrm>
            <a:off x="683271" y="309907"/>
            <a:ext cx="2899902" cy="646331"/>
          </a:xfrm>
          <a:prstGeom prst="rect">
            <a:avLst/>
          </a:prstGeom>
          <a:noFill/>
        </p:spPr>
        <p:txBody>
          <a:bodyPr wrap="square" rtlCol="0">
            <a:spAutoFit/>
          </a:bodyPr>
          <a:lstStyle/>
          <a:p>
            <a:pPr algn="ctr"/>
            <a:r>
              <a:rPr lang="en-GB" sz="3600" b="1" u="sng" dirty="0"/>
              <a:t>Behaviour</a:t>
            </a:r>
          </a:p>
        </p:txBody>
      </p:sp>
      <p:graphicFrame>
        <p:nvGraphicFramePr>
          <p:cNvPr id="3" name="Table 2"/>
          <p:cNvGraphicFramePr>
            <a:graphicFrameLocks noGrp="1"/>
          </p:cNvGraphicFramePr>
          <p:nvPr/>
        </p:nvGraphicFramePr>
        <p:xfrm>
          <a:off x="3817679" y="310296"/>
          <a:ext cx="7866913" cy="6324420"/>
        </p:xfrm>
        <a:graphic>
          <a:graphicData uri="http://schemas.openxmlformats.org/drawingml/2006/table">
            <a:tbl>
              <a:tblPr firstRow="1" bandRow="1">
                <a:tableStyleId>{5940675A-B579-460E-94D1-54222C63F5DA}</a:tableStyleId>
              </a:tblPr>
              <a:tblGrid>
                <a:gridCol w="2365791">
                  <a:extLst>
                    <a:ext uri="{9D8B030D-6E8A-4147-A177-3AD203B41FA5}">
                      <a16:colId xmlns:a16="http://schemas.microsoft.com/office/drawing/2014/main" val="1631915794"/>
                    </a:ext>
                  </a:extLst>
                </a:gridCol>
                <a:gridCol w="2750561">
                  <a:extLst>
                    <a:ext uri="{9D8B030D-6E8A-4147-A177-3AD203B41FA5}">
                      <a16:colId xmlns:a16="http://schemas.microsoft.com/office/drawing/2014/main" val="4157254304"/>
                    </a:ext>
                  </a:extLst>
                </a:gridCol>
                <a:gridCol w="2750561">
                  <a:extLst>
                    <a:ext uri="{9D8B030D-6E8A-4147-A177-3AD203B41FA5}">
                      <a16:colId xmlns:a16="http://schemas.microsoft.com/office/drawing/2014/main" val="3871599110"/>
                    </a:ext>
                  </a:extLst>
                </a:gridCol>
              </a:tblGrid>
              <a:tr h="655140">
                <a:tc>
                  <a:txBody>
                    <a:bodyPr/>
                    <a:lstStyle/>
                    <a:p>
                      <a:pPr algn="ctr"/>
                      <a:r>
                        <a:rPr lang="en-GB" b="1" dirty="0"/>
                        <a:t>Gold</a:t>
                      </a:r>
                    </a:p>
                  </a:txBody>
                  <a:tcPr>
                    <a:solidFill>
                      <a:srgbClr val="FFCC66"/>
                    </a:solidFill>
                  </a:tcPr>
                </a:tc>
                <a:tc>
                  <a:txBody>
                    <a:bodyPr/>
                    <a:lstStyle/>
                    <a:p>
                      <a:pPr algn="l"/>
                      <a:r>
                        <a:rPr lang="en-GB" sz="1400" dirty="0"/>
                        <a:t>Exceptional behaviour </a:t>
                      </a:r>
                    </a:p>
                    <a:p>
                      <a:pPr algn="l"/>
                      <a:r>
                        <a:rPr lang="en-GB" sz="1400" dirty="0"/>
                        <a:t>Significant achievement</a:t>
                      </a:r>
                      <a:r>
                        <a:rPr lang="en-GB" sz="1400" baseline="0" dirty="0"/>
                        <a:t> </a:t>
                      </a:r>
                      <a:endParaRPr lang="en-GB" sz="1400" dirty="0"/>
                    </a:p>
                    <a:p>
                      <a:pPr algn="l"/>
                      <a:endParaRPr lang="en-GB" sz="1400" dirty="0"/>
                    </a:p>
                  </a:txBody>
                  <a:tcPr/>
                </a:tc>
                <a:tc>
                  <a:txBody>
                    <a:bodyPr/>
                    <a:lstStyle/>
                    <a:p>
                      <a:pPr algn="ctr"/>
                      <a:r>
                        <a:rPr lang="en-GB" sz="1400" dirty="0"/>
                        <a:t>Gold award </a:t>
                      </a:r>
                    </a:p>
                    <a:p>
                      <a:pPr algn="ctr"/>
                      <a:r>
                        <a:rPr lang="en-GB" sz="1400" dirty="0"/>
                        <a:t>Gold Sticker</a:t>
                      </a:r>
                    </a:p>
                  </a:txBody>
                  <a:tcPr/>
                </a:tc>
                <a:extLst>
                  <a:ext uri="{0D108BD9-81ED-4DB2-BD59-A6C34878D82A}">
                    <a16:rowId xmlns:a16="http://schemas.microsoft.com/office/drawing/2014/main" val="3996003369"/>
                  </a:ext>
                </a:extLst>
              </a:tr>
              <a:tr h="655140">
                <a:tc>
                  <a:txBody>
                    <a:bodyPr/>
                    <a:lstStyle/>
                    <a:p>
                      <a:pPr algn="ctr"/>
                      <a:r>
                        <a:rPr lang="en-GB" b="1" dirty="0"/>
                        <a:t>Silver</a:t>
                      </a:r>
                    </a:p>
                  </a:txBody>
                  <a:tcPr>
                    <a:solidFill>
                      <a:schemeClr val="accent3">
                        <a:lumMod val="60000"/>
                        <a:lumOff val="40000"/>
                      </a:schemeClr>
                    </a:solidFill>
                  </a:tcPr>
                </a:tc>
                <a:tc>
                  <a:txBody>
                    <a:bodyPr/>
                    <a:lstStyle/>
                    <a:p>
                      <a:pPr algn="l"/>
                      <a:r>
                        <a:rPr lang="en-GB" sz="1400" dirty="0"/>
                        <a:t>Consistent politeness </a:t>
                      </a:r>
                    </a:p>
                    <a:p>
                      <a:pPr algn="l"/>
                      <a:r>
                        <a:rPr lang="en-GB" sz="1400" dirty="0"/>
                        <a:t>Selfless behaviour </a:t>
                      </a:r>
                    </a:p>
                  </a:txBody>
                  <a:tcPr/>
                </a:tc>
                <a:tc>
                  <a:txBody>
                    <a:bodyPr/>
                    <a:lstStyle/>
                    <a:p>
                      <a:pPr algn="ctr"/>
                      <a:r>
                        <a:rPr lang="en-GB" sz="1400" dirty="0"/>
                        <a:t>Silver sticker </a:t>
                      </a:r>
                    </a:p>
                  </a:txBody>
                  <a:tcPr/>
                </a:tc>
                <a:extLst>
                  <a:ext uri="{0D108BD9-81ED-4DB2-BD59-A6C34878D82A}">
                    <a16:rowId xmlns:a16="http://schemas.microsoft.com/office/drawing/2014/main" val="3495132032"/>
                  </a:ext>
                </a:extLst>
              </a:tr>
              <a:tr h="655140">
                <a:tc>
                  <a:txBody>
                    <a:bodyPr/>
                    <a:lstStyle/>
                    <a:p>
                      <a:pPr algn="ctr"/>
                      <a:r>
                        <a:rPr lang="en-GB" b="1" dirty="0"/>
                        <a:t>Bronze</a:t>
                      </a:r>
                    </a:p>
                  </a:txBody>
                  <a:tcPr>
                    <a:solidFill>
                      <a:srgbClr val="CC9900"/>
                    </a:solidFill>
                  </a:tcPr>
                </a:tc>
                <a:tc>
                  <a:txBody>
                    <a:bodyPr/>
                    <a:lstStyle/>
                    <a:p>
                      <a:pPr algn="l"/>
                      <a:r>
                        <a:rPr lang="en-GB" sz="1400" dirty="0"/>
                        <a:t>Better</a:t>
                      </a:r>
                      <a:r>
                        <a:rPr lang="en-GB" sz="1400" baseline="0" dirty="0"/>
                        <a:t> than expected behaviour </a:t>
                      </a:r>
                    </a:p>
                    <a:p>
                      <a:pPr algn="l"/>
                      <a:r>
                        <a:rPr lang="en-GB" sz="1400" baseline="0" dirty="0"/>
                        <a:t>Kind/caring/ volunteering to help around </a:t>
                      </a:r>
                      <a:endParaRPr lang="en-GB" sz="1400" dirty="0"/>
                    </a:p>
                  </a:txBody>
                  <a:tcPr/>
                </a:tc>
                <a:tc>
                  <a:txBody>
                    <a:bodyPr/>
                    <a:lstStyle/>
                    <a:p>
                      <a:pPr algn="ctr"/>
                      <a:r>
                        <a:rPr lang="en-GB" sz="1400" dirty="0"/>
                        <a:t>Bronze</a:t>
                      </a:r>
                      <a:r>
                        <a:rPr lang="en-GB" sz="1400" baseline="0" dirty="0"/>
                        <a:t> sticker </a:t>
                      </a:r>
                      <a:endParaRPr lang="en-GB" sz="1400" dirty="0"/>
                    </a:p>
                  </a:txBody>
                  <a:tcPr/>
                </a:tc>
                <a:extLst>
                  <a:ext uri="{0D108BD9-81ED-4DB2-BD59-A6C34878D82A}">
                    <a16:rowId xmlns:a16="http://schemas.microsoft.com/office/drawing/2014/main" val="3546832819"/>
                  </a:ext>
                </a:extLst>
              </a:tr>
              <a:tr h="655140">
                <a:tc>
                  <a:txBody>
                    <a:bodyPr/>
                    <a:lstStyle/>
                    <a:p>
                      <a:pPr algn="ctr"/>
                      <a:r>
                        <a:rPr lang="en-GB" b="1" dirty="0"/>
                        <a:t>Green</a:t>
                      </a:r>
                    </a:p>
                  </a:txBody>
                  <a:tcPr>
                    <a:solidFill>
                      <a:srgbClr val="00B050"/>
                    </a:solidFill>
                  </a:tcPr>
                </a:tc>
                <a:tc>
                  <a:txBody>
                    <a:bodyPr/>
                    <a:lstStyle/>
                    <a:p>
                      <a:pPr algn="l"/>
                      <a:r>
                        <a:rPr lang="en-GB" sz="1400" dirty="0"/>
                        <a:t>All children start each day on GREEN</a:t>
                      </a:r>
                    </a:p>
                    <a:p>
                      <a:pPr algn="l"/>
                      <a:r>
                        <a:rPr lang="en-GB" sz="1400" dirty="0"/>
                        <a:t>Expected behaviour – Class rules</a:t>
                      </a:r>
                      <a:r>
                        <a:rPr lang="en-GB" sz="1400" baseline="0" dirty="0"/>
                        <a:t> </a:t>
                      </a:r>
                      <a:endParaRPr lang="en-GB" sz="1400" dirty="0"/>
                    </a:p>
                  </a:txBody>
                  <a:tcPr/>
                </a:tc>
                <a:tc>
                  <a:txBody>
                    <a:bodyPr/>
                    <a:lstStyle/>
                    <a:p>
                      <a:pPr algn="ctr"/>
                      <a:endParaRPr lang="en-GB" sz="1400" dirty="0"/>
                    </a:p>
                  </a:txBody>
                  <a:tcPr/>
                </a:tc>
                <a:extLst>
                  <a:ext uri="{0D108BD9-81ED-4DB2-BD59-A6C34878D82A}">
                    <a16:rowId xmlns:a16="http://schemas.microsoft.com/office/drawing/2014/main" val="2779821135"/>
                  </a:ext>
                </a:extLst>
              </a:tr>
              <a:tr h="655140">
                <a:tc>
                  <a:txBody>
                    <a:bodyPr/>
                    <a:lstStyle/>
                    <a:p>
                      <a:pPr algn="ctr"/>
                      <a:r>
                        <a:rPr lang="en-GB" b="1" dirty="0"/>
                        <a:t>Blue</a:t>
                      </a:r>
                    </a:p>
                  </a:txBody>
                  <a:tcPr>
                    <a:solidFill>
                      <a:srgbClr val="00B0F0"/>
                    </a:solidFill>
                  </a:tcPr>
                </a:tc>
                <a:tc>
                  <a:txBody>
                    <a:bodyPr/>
                    <a:lstStyle/>
                    <a:p>
                      <a:pPr algn="l"/>
                      <a:r>
                        <a:rPr lang="en-GB" sz="1400" dirty="0"/>
                        <a:t>Low</a:t>
                      </a:r>
                      <a:r>
                        <a:rPr lang="en-GB" sz="1400" baseline="0" dirty="0"/>
                        <a:t> level disruption i.e. talking, not listening, calling out, running, carelessly pushing others, arguing with peers, littering </a:t>
                      </a:r>
                      <a:endParaRPr lang="en-GB" sz="1400" dirty="0"/>
                    </a:p>
                  </a:txBody>
                  <a:tcPr/>
                </a:tc>
                <a:tc>
                  <a:txBody>
                    <a:bodyPr/>
                    <a:lstStyle/>
                    <a:p>
                      <a:pPr algn="ctr"/>
                      <a:r>
                        <a:rPr lang="en-GB" sz="1400" dirty="0"/>
                        <a:t>Child is moved down to blue</a:t>
                      </a:r>
                      <a:r>
                        <a:rPr lang="en-GB" sz="1400" baseline="0" dirty="0"/>
                        <a:t> </a:t>
                      </a:r>
                    </a:p>
                    <a:p>
                      <a:pPr algn="ctr"/>
                      <a:r>
                        <a:rPr lang="en-GB" sz="1400" baseline="0" dirty="0"/>
                        <a:t>In class timeout warning </a:t>
                      </a:r>
                      <a:endParaRPr lang="en-GB" sz="1400" dirty="0"/>
                    </a:p>
                  </a:txBody>
                  <a:tcPr/>
                </a:tc>
                <a:extLst>
                  <a:ext uri="{0D108BD9-81ED-4DB2-BD59-A6C34878D82A}">
                    <a16:rowId xmlns:a16="http://schemas.microsoft.com/office/drawing/2014/main" val="1885319852"/>
                  </a:ext>
                </a:extLst>
              </a:tr>
              <a:tr h="655140">
                <a:tc>
                  <a:txBody>
                    <a:bodyPr/>
                    <a:lstStyle/>
                    <a:p>
                      <a:pPr algn="ctr"/>
                      <a:r>
                        <a:rPr lang="en-GB" b="1" dirty="0"/>
                        <a:t>Yellow</a:t>
                      </a:r>
                    </a:p>
                  </a:txBody>
                  <a:tcPr>
                    <a:solidFill>
                      <a:srgbClr val="FFFF00"/>
                    </a:solidFill>
                  </a:tcPr>
                </a:tc>
                <a:tc>
                  <a:txBody>
                    <a:bodyPr/>
                    <a:lstStyle/>
                    <a:p>
                      <a:pPr algn="l"/>
                      <a:r>
                        <a:rPr lang="en-GB" sz="1400" dirty="0"/>
                        <a:t>Persistent</a:t>
                      </a:r>
                      <a:r>
                        <a:rPr lang="en-GB" sz="1400" baseline="0" dirty="0"/>
                        <a:t> blue behaviour</a:t>
                      </a:r>
                    </a:p>
                    <a:p>
                      <a:pPr algn="l"/>
                      <a:r>
                        <a:rPr lang="en-GB" sz="1400" baseline="0" dirty="0"/>
                        <a:t>Being uncooperative </a:t>
                      </a:r>
                    </a:p>
                    <a:p>
                      <a:pPr algn="l"/>
                      <a:r>
                        <a:rPr lang="en-GB" sz="1400" baseline="0" dirty="0"/>
                        <a:t>Deliberately ignoring adult  </a:t>
                      </a:r>
                    </a:p>
                    <a:p>
                      <a:pPr algn="l"/>
                      <a:r>
                        <a:rPr lang="en-GB" sz="1400" baseline="0" dirty="0"/>
                        <a:t>Unkind / rude </a:t>
                      </a:r>
                      <a:endParaRPr lang="en-GB" sz="1400" dirty="0"/>
                    </a:p>
                  </a:txBody>
                  <a:tcPr/>
                </a:tc>
                <a:tc>
                  <a:txBody>
                    <a:bodyPr/>
                    <a:lstStyle/>
                    <a:p>
                      <a:pPr algn="ctr"/>
                      <a:r>
                        <a:rPr lang="en-GB" sz="1400" dirty="0"/>
                        <a:t>Child is given reflection sheet and sent to buddy class for 5-10 </a:t>
                      </a:r>
                      <a:r>
                        <a:rPr lang="en-GB" sz="1400" dirty="0" err="1"/>
                        <a:t>mins</a:t>
                      </a:r>
                      <a:r>
                        <a:rPr lang="en-GB" sz="1400" dirty="0"/>
                        <a:t> depending on age</a:t>
                      </a:r>
                    </a:p>
                    <a:p>
                      <a:pPr algn="ctr"/>
                      <a:r>
                        <a:rPr lang="en-GB" sz="1400" dirty="0"/>
                        <a:t>Logged on CPOMS</a:t>
                      </a:r>
                    </a:p>
                    <a:p>
                      <a:pPr algn="ctr"/>
                      <a:r>
                        <a:rPr lang="en-GB" sz="1400" dirty="0"/>
                        <a:t>3x reflection sheet</a:t>
                      </a:r>
                      <a:r>
                        <a:rPr lang="en-GB" sz="1400" baseline="0" dirty="0"/>
                        <a:t> call home </a:t>
                      </a:r>
                      <a:endParaRPr lang="en-GB" sz="1400" dirty="0"/>
                    </a:p>
                  </a:txBody>
                  <a:tcPr/>
                </a:tc>
                <a:extLst>
                  <a:ext uri="{0D108BD9-81ED-4DB2-BD59-A6C34878D82A}">
                    <a16:rowId xmlns:a16="http://schemas.microsoft.com/office/drawing/2014/main" val="1777217916"/>
                  </a:ext>
                </a:extLst>
              </a:tr>
              <a:tr h="655140">
                <a:tc>
                  <a:txBody>
                    <a:bodyPr/>
                    <a:lstStyle/>
                    <a:p>
                      <a:pPr algn="ctr"/>
                      <a:r>
                        <a:rPr lang="en-GB" b="1" dirty="0"/>
                        <a:t>Red </a:t>
                      </a:r>
                    </a:p>
                  </a:txBody>
                  <a:tcPr>
                    <a:solidFill>
                      <a:srgbClr val="FF0000"/>
                    </a:solidFill>
                  </a:tcPr>
                </a:tc>
                <a:tc>
                  <a:txBody>
                    <a:bodyPr/>
                    <a:lstStyle/>
                    <a:p>
                      <a:pPr algn="l"/>
                      <a:r>
                        <a:rPr lang="en-GB" sz="1400" dirty="0"/>
                        <a:t>Racism</a:t>
                      </a:r>
                    </a:p>
                    <a:p>
                      <a:pPr algn="l"/>
                      <a:r>
                        <a:rPr lang="en-GB" sz="1400" dirty="0"/>
                        <a:t>Bullying</a:t>
                      </a:r>
                    </a:p>
                    <a:p>
                      <a:pPr algn="l"/>
                      <a:r>
                        <a:rPr lang="en-GB" sz="1400" dirty="0"/>
                        <a:t>Serious lying</a:t>
                      </a:r>
                    </a:p>
                    <a:p>
                      <a:pPr algn="l"/>
                      <a:r>
                        <a:rPr lang="en-GB" sz="1400" dirty="0"/>
                        <a:t>Violence</a:t>
                      </a:r>
                    </a:p>
                    <a:p>
                      <a:pPr algn="l"/>
                      <a:r>
                        <a:rPr lang="en-GB" sz="1400" dirty="0"/>
                        <a:t>Biting </a:t>
                      </a:r>
                    </a:p>
                    <a:p>
                      <a:pPr algn="l"/>
                      <a:r>
                        <a:rPr lang="en-GB" sz="1400" dirty="0"/>
                        <a:t>Stealing </a:t>
                      </a:r>
                    </a:p>
                  </a:txBody>
                  <a:tcPr/>
                </a:tc>
                <a:tc>
                  <a:txBody>
                    <a:bodyPr/>
                    <a:lstStyle/>
                    <a:p>
                      <a:pPr algn="ctr"/>
                      <a:r>
                        <a:rPr lang="en-GB" sz="1400" dirty="0"/>
                        <a:t>Lunchtime with DT</a:t>
                      </a:r>
                      <a:r>
                        <a:rPr lang="en-GB" sz="1400" baseline="0" dirty="0"/>
                        <a:t> or HT </a:t>
                      </a:r>
                    </a:p>
                    <a:p>
                      <a:pPr algn="ctr"/>
                      <a:r>
                        <a:rPr lang="en-GB" sz="1400" baseline="0" dirty="0"/>
                        <a:t>Logged on CPOMS</a:t>
                      </a:r>
                    </a:p>
                    <a:p>
                      <a:pPr algn="ctr"/>
                      <a:r>
                        <a:rPr lang="en-GB" sz="1400" baseline="0" dirty="0"/>
                        <a:t>Call made home </a:t>
                      </a:r>
                      <a:endParaRPr lang="en-GB" sz="1400" dirty="0"/>
                    </a:p>
                  </a:txBody>
                  <a:tcPr/>
                </a:tc>
                <a:extLst>
                  <a:ext uri="{0D108BD9-81ED-4DB2-BD59-A6C34878D82A}">
                    <a16:rowId xmlns:a16="http://schemas.microsoft.com/office/drawing/2014/main" val="3044598306"/>
                  </a:ext>
                </a:extLst>
              </a:tr>
            </a:tbl>
          </a:graphicData>
        </a:graphic>
      </p:graphicFrame>
      <p:pic>
        <p:nvPicPr>
          <p:cNvPr id="1026" name="Picture 2" descr="Re-launch of Behaviour Policy ppt video online download">
            <a:extLst>
              <a:ext uri="{FF2B5EF4-FFF2-40B4-BE49-F238E27FC236}">
                <a16:creationId xmlns:a16="http://schemas.microsoft.com/office/drawing/2014/main" id="{C9E3BC8E-B3CE-93B2-283E-1C386ECB8175}"/>
              </a:ext>
            </a:extLst>
          </p:cNvPr>
          <p:cNvPicPr>
            <a:picLocks noChangeAspect="1" noChangeArrowheads="1"/>
          </p:cNvPicPr>
          <p:nvPr/>
        </p:nvPicPr>
        <p:blipFill rotWithShape="1">
          <a:blip r:embed="rId2" cstate="hqprint">
            <a:extLst>
              <a:ext uri="{28A0092B-C50C-407E-A947-70E740481C1C}">
                <a14:useLocalDpi xmlns:a14="http://schemas.microsoft.com/office/drawing/2010/main" val="0"/>
              </a:ext>
            </a:extLst>
          </a:blip>
          <a:srcRect l="10782" t="14557" r="10443" b="22857"/>
          <a:stretch/>
        </p:blipFill>
        <p:spPr bwMode="auto">
          <a:xfrm>
            <a:off x="1181499" y="956238"/>
            <a:ext cx="1903445" cy="113417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6808B9A-06A6-41E6-2415-74913B8C765F}"/>
              </a:ext>
            </a:extLst>
          </p:cNvPr>
          <p:cNvSpPr txBox="1"/>
          <p:nvPr/>
        </p:nvSpPr>
        <p:spPr>
          <a:xfrm>
            <a:off x="402535" y="2406625"/>
            <a:ext cx="2899902" cy="3637919"/>
          </a:xfrm>
          <a:prstGeom prst="rect">
            <a:avLst/>
          </a:prstGeom>
          <a:noFill/>
        </p:spPr>
        <p:txBody>
          <a:bodyPr wrap="square">
            <a:spAutoFit/>
          </a:bodyPr>
          <a:lstStyle/>
          <a:p>
            <a:pPr eaLnBrk="1" hangingPunct="1">
              <a:lnSpc>
                <a:spcPct val="80000"/>
              </a:lnSpc>
              <a:buFont typeface="Arial" panose="020B0604020202020204" pitchFamily="34" charset="0"/>
              <a:buNone/>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At Mayville we focus on a positive reinforcement approach for all learners which is achieved using the following strategies:</a:t>
            </a:r>
          </a:p>
          <a:p>
            <a:pPr eaLnBrk="1" hangingPunct="1">
              <a:lnSpc>
                <a:spcPct val="80000"/>
              </a:lnSpc>
              <a:buFont typeface="Arial" panose="020B0604020202020204" pitchFamily="34" charset="0"/>
              <a:buNone/>
            </a:pP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marL="285750" indent="-285750" eaLnBrk="1" hangingPunct="1">
              <a:lnSpc>
                <a:spcPct val="80000"/>
              </a:lnSpc>
              <a:buFont typeface="Arial" panose="020B0604020202020204" pitchFamily="34" charset="0"/>
              <a:buChar char="•"/>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Use of </a:t>
            </a:r>
            <a:r>
              <a:rPr lang="en-GB" altLang="en-US" sz="1800" dirty="0">
                <a:solidFill>
                  <a:srgbClr val="00B050"/>
                </a:solidFill>
                <a:latin typeface="Arial" panose="020B0604020202020204" pitchFamily="34" charset="0"/>
                <a:ea typeface="ＭＳ Ｐゴシック" panose="020B0600070205080204" pitchFamily="34" charset="-128"/>
                <a:cs typeface="Arial" panose="020B0604020202020204" pitchFamily="34" charset="0"/>
              </a:rPr>
              <a:t>positive praise </a:t>
            </a:r>
            <a:r>
              <a:rPr lang="en-GB" altLang="en-US" sz="1800" dirty="0">
                <a:latin typeface="Arial" panose="020B0604020202020204" pitchFamily="34" charset="0"/>
                <a:ea typeface="ＭＳ Ｐゴシック" panose="020B0600070205080204" pitchFamily="34" charset="-128"/>
                <a:cs typeface="Arial" panose="020B0604020202020204" pitchFamily="34" charset="0"/>
              </a:rPr>
              <a:t>throughout lessons</a:t>
            </a:r>
          </a:p>
          <a:p>
            <a:pPr eaLnBrk="1" hangingPunct="1">
              <a:lnSpc>
                <a:spcPct val="80000"/>
              </a:lnSpc>
            </a:pP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marL="285750" indent="-285750" eaLnBrk="1" hangingPunct="1">
              <a:lnSpc>
                <a:spcPct val="80000"/>
              </a:lnSpc>
              <a:buFont typeface="Arial" panose="020B0604020202020204" pitchFamily="34" charset="0"/>
              <a:buChar char="•"/>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Celebration of good work using certificates, stickers, stars</a:t>
            </a:r>
            <a:r>
              <a:rPr lang="en-GB" altLang="en-US" dirty="0">
                <a:latin typeface="Arial" panose="020B0604020202020204" pitchFamily="34" charset="0"/>
                <a:ea typeface="ＭＳ Ｐゴシック" panose="020B0600070205080204" pitchFamily="34" charset="-128"/>
                <a:cs typeface="Arial" panose="020B0604020202020204" pitchFamily="34" charset="0"/>
              </a:rPr>
              <a:t> and </a:t>
            </a:r>
            <a:r>
              <a:rPr lang="en-GB" altLang="en-US" sz="1800" dirty="0">
                <a:latin typeface="Arial" panose="020B0604020202020204" pitchFamily="34" charset="0"/>
                <a:ea typeface="ＭＳ Ｐゴシック" panose="020B0600070205080204" pitchFamily="34" charset="-128"/>
                <a:cs typeface="Arial" panose="020B0604020202020204" pitchFamily="34" charset="0"/>
              </a:rPr>
              <a:t>messages home</a:t>
            </a:r>
          </a:p>
          <a:p>
            <a:pPr eaLnBrk="1" hangingPunct="1">
              <a:lnSpc>
                <a:spcPct val="80000"/>
              </a:lnSpc>
            </a:pP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marL="285750" indent="-285750" eaLnBrk="1" hangingPunct="1">
              <a:lnSpc>
                <a:spcPct val="80000"/>
              </a:lnSpc>
              <a:buFont typeface="Arial" panose="020B0604020202020204" pitchFamily="34" charset="0"/>
              <a:buChar char="•"/>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Positive comments and peer praise</a:t>
            </a:r>
          </a:p>
        </p:txBody>
      </p:sp>
    </p:spTree>
    <p:extLst>
      <p:ext uri="{BB962C8B-B14F-4D97-AF65-F5344CB8AC3E}">
        <p14:creationId xmlns:p14="http://schemas.microsoft.com/office/powerpoint/2010/main" val="652437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2" name="TextBox 1"/>
          <p:cNvSpPr txBox="1"/>
          <p:nvPr/>
        </p:nvSpPr>
        <p:spPr>
          <a:xfrm>
            <a:off x="1206719" y="346729"/>
            <a:ext cx="9739231" cy="646331"/>
          </a:xfrm>
          <a:prstGeom prst="rect">
            <a:avLst/>
          </a:prstGeom>
          <a:noFill/>
        </p:spPr>
        <p:txBody>
          <a:bodyPr wrap="square" rtlCol="0">
            <a:spAutoFit/>
          </a:bodyPr>
          <a:lstStyle/>
          <a:p>
            <a:pPr algn="ctr"/>
            <a:r>
              <a:rPr lang="en-GB" sz="3600" b="1" u="sng" dirty="0"/>
              <a:t>Year </a:t>
            </a:r>
            <a:r>
              <a:rPr lang="en-GB" sz="3600" b="1" u="sng" dirty="0" smtClean="0"/>
              <a:t>5 Structure </a:t>
            </a:r>
            <a:r>
              <a:rPr lang="en-GB" sz="3600" b="1" u="sng" dirty="0"/>
              <a:t>of the Day </a:t>
            </a:r>
          </a:p>
        </p:txBody>
      </p:sp>
      <p:sp>
        <p:nvSpPr>
          <p:cNvPr id="6" name="TextBox 5"/>
          <p:cNvSpPr txBox="1"/>
          <p:nvPr/>
        </p:nvSpPr>
        <p:spPr>
          <a:xfrm>
            <a:off x="477224" y="2624607"/>
            <a:ext cx="1458989" cy="3139321"/>
          </a:xfrm>
          <a:prstGeom prst="rect">
            <a:avLst/>
          </a:prstGeom>
          <a:noFill/>
        </p:spPr>
        <p:txBody>
          <a:bodyPr wrap="none" rtlCol="0">
            <a:spAutoFit/>
          </a:bodyPr>
          <a:lstStyle/>
          <a:p>
            <a:r>
              <a:rPr lang="en-GB" b="1" dirty="0"/>
              <a:t>Start time:</a:t>
            </a:r>
          </a:p>
          <a:p>
            <a:r>
              <a:rPr lang="en-GB" dirty="0"/>
              <a:t>8:50 </a:t>
            </a:r>
          </a:p>
          <a:p>
            <a:endParaRPr lang="en-GB" dirty="0"/>
          </a:p>
          <a:p>
            <a:r>
              <a:rPr lang="en-GB" b="1" dirty="0"/>
              <a:t>Finish time:</a:t>
            </a:r>
          </a:p>
          <a:p>
            <a:r>
              <a:rPr lang="en-GB" dirty="0"/>
              <a:t>3:20 </a:t>
            </a:r>
          </a:p>
          <a:p>
            <a:endParaRPr lang="en-GB" dirty="0"/>
          </a:p>
          <a:p>
            <a:r>
              <a:rPr lang="en-GB" b="1" dirty="0"/>
              <a:t>PE </a:t>
            </a:r>
          </a:p>
          <a:p>
            <a:r>
              <a:rPr lang="en-GB" dirty="0"/>
              <a:t>Every Fridays </a:t>
            </a:r>
          </a:p>
          <a:p>
            <a:endParaRPr lang="en-GB" dirty="0"/>
          </a:p>
          <a:p>
            <a:endParaRPr lang="en-GB" dirty="0"/>
          </a:p>
          <a:p>
            <a:endParaRPr lang="en-GB" dirty="0"/>
          </a:p>
        </p:txBody>
      </p:sp>
      <p:pic>
        <p:nvPicPr>
          <p:cNvPr id="3" name="Picture 2"/>
          <p:cNvPicPr>
            <a:picLocks noChangeAspect="1"/>
          </p:cNvPicPr>
          <p:nvPr/>
        </p:nvPicPr>
        <p:blipFill>
          <a:blip r:embed="rId4"/>
          <a:stretch>
            <a:fillRect/>
          </a:stretch>
        </p:blipFill>
        <p:spPr>
          <a:xfrm>
            <a:off x="2216792" y="1412811"/>
            <a:ext cx="8549250" cy="4824028"/>
          </a:xfrm>
          <a:prstGeom prst="rect">
            <a:avLst/>
          </a:prstGeom>
        </p:spPr>
      </p:pic>
    </p:spTree>
    <p:extLst>
      <p:ext uri="{BB962C8B-B14F-4D97-AF65-F5344CB8AC3E}">
        <p14:creationId xmlns:p14="http://schemas.microsoft.com/office/powerpoint/2010/main" val="2733028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23937" y="-71438"/>
            <a:ext cx="10144125" cy="7000875"/>
          </a:xfrm>
          <a:prstGeom prst="rect">
            <a:avLst/>
          </a:prstGeom>
        </p:spPr>
      </p:pic>
    </p:spTree>
    <p:extLst>
      <p:ext uri="{BB962C8B-B14F-4D97-AF65-F5344CB8AC3E}">
        <p14:creationId xmlns:p14="http://schemas.microsoft.com/office/powerpoint/2010/main" val="23353564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54760" y="200390"/>
            <a:ext cx="9213991" cy="6376255"/>
          </a:xfrm>
          <a:prstGeom prst="rect">
            <a:avLst/>
          </a:prstGeom>
        </p:spPr>
      </p:pic>
    </p:spTree>
    <p:extLst>
      <p:ext uri="{BB962C8B-B14F-4D97-AF65-F5344CB8AC3E}">
        <p14:creationId xmlns:p14="http://schemas.microsoft.com/office/powerpoint/2010/main" val="9346491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79660" y="226035"/>
            <a:ext cx="9302994" cy="6449261"/>
          </a:xfrm>
          <a:prstGeom prst="rect">
            <a:avLst/>
          </a:prstGeom>
        </p:spPr>
      </p:pic>
    </p:spTree>
    <p:extLst>
      <p:ext uri="{BB962C8B-B14F-4D97-AF65-F5344CB8AC3E}">
        <p14:creationId xmlns:p14="http://schemas.microsoft.com/office/powerpoint/2010/main" val="5560950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172674" y="67773"/>
            <a:ext cx="9536357" cy="6604843"/>
          </a:xfrm>
          <a:prstGeom prst="rect">
            <a:avLst/>
          </a:prstGeom>
        </p:spPr>
      </p:pic>
    </p:spTree>
    <p:extLst>
      <p:ext uri="{BB962C8B-B14F-4D97-AF65-F5344CB8AC3E}">
        <p14:creationId xmlns:p14="http://schemas.microsoft.com/office/powerpoint/2010/main" val="31090095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400541" y="242888"/>
            <a:ext cx="8701821" cy="6031852"/>
          </a:xfrm>
          <a:prstGeom prst="rect">
            <a:avLst/>
          </a:prstGeom>
        </p:spPr>
      </p:pic>
    </p:spTree>
    <p:extLst>
      <p:ext uri="{BB962C8B-B14F-4D97-AF65-F5344CB8AC3E}">
        <p14:creationId xmlns:p14="http://schemas.microsoft.com/office/powerpoint/2010/main" val="35631663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366105" y="115766"/>
            <a:ext cx="9219834" cy="6394262"/>
          </a:xfrm>
          <a:prstGeom prst="rect">
            <a:avLst/>
          </a:prstGeom>
        </p:spPr>
      </p:pic>
    </p:spTree>
    <p:extLst>
      <p:ext uri="{BB962C8B-B14F-4D97-AF65-F5344CB8AC3E}">
        <p14:creationId xmlns:p14="http://schemas.microsoft.com/office/powerpoint/2010/main" val="33629174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06719" y="346729"/>
            <a:ext cx="9739231" cy="646331"/>
          </a:xfrm>
          <a:prstGeom prst="rect">
            <a:avLst/>
          </a:prstGeom>
          <a:noFill/>
        </p:spPr>
        <p:txBody>
          <a:bodyPr wrap="square" rtlCol="0">
            <a:spAutoFit/>
          </a:bodyPr>
          <a:lstStyle/>
          <a:p>
            <a:pPr algn="ctr"/>
            <a:r>
              <a:rPr lang="en-GB" sz="3600" b="1" u="sng" dirty="0"/>
              <a:t>Year 6 Structure of the Day </a:t>
            </a:r>
          </a:p>
        </p:txBody>
      </p:sp>
      <p:pic>
        <p:nvPicPr>
          <p:cNvPr id="3" name="Picture 2"/>
          <p:cNvPicPr>
            <a:picLocks noChangeAspect="1"/>
          </p:cNvPicPr>
          <p:nvPr/>
        </p:nvPicPr>
        <p:blipFill>
          <a:blip r:embed="rId2"/>
          <a:stretch>
            <a:fillRect/>
          </a:stretch>
        </p:blipFill>
        <p:spPr>
          <a:xfrm>
            <a:off x="976312" y="-90488"/>
            <a:ext cx="10239375" cy="7038975"/>
          </a:xfrm>
          <a:prstGeom prst="rect">
            <a:avLst/>
          </a:prstGeom>
        </p:spPr>
      </p:pic>
    </p:spTree>
    <p:extLst>
      <p:ext uri="{BB962C8B-B14F-4D97-AF65-F5344CB8AC3E}">
        <p14:creationId xmlns:p14="http://schemas.microsoft.com/office/powerpoint/2010/main" val="1238326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pic>
        <p:nvPicPr>
          <p:cNvPr id="6" name="Picture 5">
            <a:extLst>
              <a:ext uri="{FF2B5EF4-FFF2-40B4-BE49-F238E27FC236}">
                <a16:creationId xmlns:a16="http://schemas.microsoft.com/office/drawing/2014/main" id="{CE4F582B-BF42-4AAF-17F5-B2AFC345575A}"/>
              </a:ext>
            </a:extLst>
          </p:cNvPr>
          <p:cNvPicPr>
            <a:picLocks noChangeAspect="1"/>
          </p:cNvPicPr>
          <p:nvPr/>
        </p:nvPicPr>
        <p:blipFill>
          <a:blip r:embed="rId4"/>
          <a:stretch>
            <a:fillRect/>
          </a:stretch>
        </p:blipFill>
        <p:spPr>
          <a:xfrm>
            <a:off x="3804098" y="320273"/>
            <a:ext cx="4800000" cy="952381"/>
          </a:xfrm>
          <a:prstGeom prst="rect">
            <a:avLst/>
          </a:prstGeom>
        </p:spPr>
      </p:pic>
      <p:sp>
        <p:nvSpPr>
          <p:cNvPr id="9" name="TextBox 8">
            <a:extLst>
              <a:ext uri="{FF2B5EF4-FFF2-40B4-BE49-F238E27FC236}">
                <a16:creationId xmlns:a16="http://schemas.microsoft.com/office/drawing/2014/main" id="{1CEB6869-42FC-408E-3458-7099C956EA19}"/>
              </a:ext>
            </a:extLst>
          </p:cNvPr>
          <p:cNvSpPr txBox="1"/>
          <p:nvPr/>
        </p:nvSpPr>
        <p:spPr>
          <a:xfrm>
            <a:off x="411507" y="1618860"/>
            <a:ext cx="7918454" cy="4893647"/>
          </a:xfrm>
          <a:prstGeom prst="rect">
            <a:avLst/>
          </a:prstGeom>
          <a:noFill/>
        </p:spPr>
        <p:txBody>
          <a:bodyPr wrap="square">
            <a:spAutoFit/>
          </a:bodyPr>
          <a:lstStyle/>
          <a:p>
            <a:r>
              <a:rPr lang="en-GB" sz="2400" dirty="0"/>
              <a:t>Homework will be set every Fridays on </a:t>
            </a:r>
            <a:r>
              <a:rPr lang="en-GB" sz="2400" b="1" dirty="0"/>
              <a:t>Atom </a:t>
            </a:r>
            <a:r>
              <a:rPr lang="en-GB" sz="2400" b="1" dirty="0" smtClean="0"/>
              <a:t>Prime Learning</a:t>
            </a:r>
            <a:endParaRPr lang="en-GB" sz="2400" b="1" dirty="0"/>
          </a:p>
          <a:p>
            <a:endParaRPr lang="en-GB" sz="2400" dirty="0"/>
          </a:p>
          <a:p>
            <a:r>
              <a:rPr lang="en-GB" sz="2400" dirty="0"/>
              <a:t>Homework due by Wednesday the latest. </a:t>
            </a:r>
          </a:p>
          <a:p>
            <a:endParaRPr lang="en-GB" sz="2400" dirty="0"/>
          </a:p>
          <a:p>
            <a:r>
              <a:rPr lang="en-GB" sz="2400" dirty="0"/>
              <a:t>Children are given instant feedback and questions are adapted according to their understanding. </a:t>
            </a:r>
          </a:p>
          <a:p>
            <a:endParaRPr lang="en-GB" sz="2400" dirty="0"/>
          </a:p>
          <a:p>
            <a:r>
              <a:rPr lang="en-GB" sz="2400" dirty="0"/>
              <a:t>Children will receive the following:</a:t>
            </a:r>
          </a:p>
          <a:p>
            <a:pPr marL="285750" indent="-285750">
              <a:buFontTx/>
              <a:buChar char="-"/>
            </a:pPr>
            <a:r>
              <a:rPr lang="en-GB" sz="2400" dirty="0"/>
              <a:t>English – (Some sort of Spelling/ Grammar / Punctuation and Reading comprehension)</a:t>
            </a:r>
          </a:p>
          <a:p>
            <a:pPr marL="285750" indent="-285750">
              <a:buFontTx/>
              <a:buChar char="-"/>
            </a:pPr>
            <a:r>
              <a:rPr lang="en-GB" sz="2400" dirty="0"/>
              <a:t>Maths – consolidate learning across the week </a:t>
            </a:r>
          </a:p>
          <a:p>
            <a:pPr marL="285750" indent="-285750">
              <a:buFontTx/>
              <a:buChar char="-"/>
            </a:pPr>
            <a:r>
              <a:rPr lang="en-GB" sz="2400" dirty="0"/>
              <a:t>Foundation subjects (a range across the term) via hard copy or Google Class</a:t>
            </a:r>
          </a:p>
        </p:txBody>
      </p:sp>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6" name="Picture 4" descr="Atom Learning">
            <a:extLst>
              <a:ext uri="{FF2B5EF4-FFF2-40B4-BE49-F238E27FC236}">
                <a16:creationId xmlns:a16="http://schemas.microsoft.com/office/drawing/2014/main" id="{46CB453C-EDB9-CC02-B586-0850615F45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15993" y="1775733"/>
            <a:ext cx="2857500" cy="78105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The St Teresa Catholic Primary School - Google Classroom">
            <a:extLst>
              <a:ext uri="{FF2B5EF4-FFF2-40B4-BE49-F238E27FC236}">
                <a16:creationId xmlns:a16="http://schemas.microsoft.com/office/drawing/2014/main" id="{CEE4E112-C11F-BB35-46E9-9A42006340CD}"/>
              </a:ext>
            </a:extLst>
          </p:cNvPr>
          <p:cNvPicPr>
            <a:picLocks noChangeAspect="1" noChangeArrowheads="1"/>
          </p:cNvPicPr>
          <p:nvPr/>
        </p:nvPicPr>
        <p:blipFill rotWithShape="1">
          <a:blip r:embed="rId6" cstate="hqprint">
            <a:extLst>
              <a:ext uri="{28A0092B-C50C-407E-A947-70E740481C1C}">
                <a14:useLocalDpi xmlns:a14="http://schemas.microsoft.com/office/drawing/2010/main" val="0"/>
              </a:ext>
            </a:extLst>
          </a:blip>
          <a:srcRect l="13501" t="14147" r="8656"/>
          <a:stretch/>
        </p:blipFill>
        <p:spPr bwMode="auto">
          <a:xfrm>
            <a:off x="8498874" y="4178795"/>
            <a:ext cx="2975344" cy="18458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60925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9" name="TextBox 8">
            <a:extLst>
              <a:ext uri="{FF2B5EF4-FFF2-40B4-BE49-F238E27FC236}">
                <a16:creationId xmlns:a16="http://schemas.microsoft.com/office/drawing/2014/main" id="{1CEB6869-42FC-408E-3458-7099C956EA19}"/>
              </a:ext>
            </a:extLst>
          </p:cNvPr>
          <p:cNvSpPr txBox="1"/>
          <p:nvPr/>
        </p:nvSpPr>
        <p:spPr>
          <a:xfrm>
            <a:off x="411507" y="1618860"/>
            <a:ext cx="9091722" cy="5078313"/>
          </a:xfrm>
          <a:prstGeom prst="rect">
            <a:avLst/>
          </a:prstGeom>
          <a:noFill/>
        </p:spPr>
        <p:txBody>
          <a:bodyPr wrap="square">
            <a:spAutoFit/>
          </a:bodyPr>
          <a:lstStyle/>
          <a:p>
            <a:pPr marL="452628" indent="-342900" fontAlgn="auto">
              <a:lnSpc>
                <a:spcPct val="90000"/>
              </a:lnSpc>
              <a:spcAft>
                <a:spcPts val="0"/>
              </a:spcAft>
              <a:buFont typeface="Arial" panose="020B0604020202020204" pitchFamily="34" charset="0"/>
              <a:buChar char="•"/>
              <a:defRPr/>
            </a:pPr>
            <a:r>
              <a:rPr lang="en-GB" altLang="en-US" sz="2400" dirty="0">
                <a:ea typeface="ＭＳ Ｐゴシック" panose="020B0600070205080204" pitchFamily="34" charset="-128"/>
              </a:rPr>
              <a:t>All children have a Reading Record log to develop their </a:t>
            </a:r>
            <a:r>
              <a:rPr lang="en-GB" altLang="en-US" sz="2400" b="1" dirty="0">
                <a:solidFill>
                  <a:srgbClr val="0070C0"/>
                </a:solidFill>
                <a:ea typeface="ＭＳ Ｐゴシック" panose="020B0600070205080204" pitchFamily="34" charset="-128"/>
              </a:rPr>
              <a:t>passion and enjoyment for reading</a:t>
            </a:r>
            <a:r>
              <a:rPr lang="en-GB" altLang="en-US" sz="2400" dirty="0">
                <a:ea typeface="ＭＳ Ｐゴシック" panose="020B0600070205080204" pitchFamily="34" charset="-128"/>
              </a:rPr>
              <a:t> and literacy skills</a:t>
            </a:r>
          </a:p>
          <a:p>
            <a:pPr marL="452628" indent="-342900" fontAlgn="auto">
              <a:lnSpc>
                <a:spcPct val="90000"/>
              </a:lnSpc>
              <a:spcAft>
                <a:spcPts val="0"/>
              </a:spcAft>
              <a:buFont typeface="Arial" panose="020B0604020202020204" pitchFamily="34" charset="0"/>
              <a:buChar char="•"/>
              <a:defRPr/>
            </a:pPr>
            <a:r>
              <a:rPr lang="en-GB" altLang="en-US" sz="2400" dirty="0">
                <a:ea typeface="ＭＳ Ｐゴシック" panose="020B0600070205080204" pitchFamily="34" charset="-128"/>
              </a:rPr>
              <a:t>Children in Year </a:t>
            </a:r>
            <a:r>
              <a:rPr lang="en-GB" altLang="en-US" sz="2400" dirty="0" smtClean="0">
                <a:ea typeface="ＭＳ Ｐゴシック" panose="020B0600070205080204" pitchFamily="34" charset="-128"/>
              </a:rPr>
              <a:t>5 </a:t>
            </a:r>
            <a:r>
              <a:rPr lang="en-GB" altLang="en-US" sz="2400" dirty="0">
                <a:ea typeface="ＭＳ Ｐゴシック" panose="020B0600070205080204" pitchFamily="34" charset="-128"/>
              </a:rPr>
              <a:t>are expected to record at least five entries per week (Monday-Sunday). </a:t>
            </a:r>
          </a:p>
          <a:p>
            <a:pPr marL="452628" indent="-342900" fontAlgn="auto">
              <a:lnSpc>
                <a:spcPct val="90000"/>
              </a:lnSpc>
              <a:spcAft>
                <a:spcPts val="0"/>
              </a:spcAft>
              <a:buFont typeface="Arial" panose="020B0604020202020204" pitchFamily="34" charset="0"/>
              <a:buChar char="•"/>
              <a:defRPr/>
            </a:pPr>
            <a:r>
              <a:rPr lang="en-GB" altLang="en-US" sz="2400" dirty="0">
                <a:ea typeface="ＭＳ Ｐゴシック" panose="020B0600070205080204" pitchFamily="34" charset="-128"/>
              </a:rPr>
              <a:t>Parents are welcome to communicate about reading in the diaries. </a:t>
            </a:r>
          </a:p>
          <a:p>
            <a:pPr marL="452628" indent="-342900" fontAlgn="auto">
              <a:lnSpc>
                <a:spcPct val="90000"/>
              </a:lnSpc>
              <a:spcAft>
                <a:spcPts val="0"/>
              </a:spcAft>
              <a:buFont typeface="Arial" panose="020B0604020202020204" pitchFamily="34" charset="0"/>
              <a:buChar char="•"/>
              <a:defRPr/>
            </a:pPr>
            <a:r>
              <a:rPr lang="en-GB" altLang="en-US" sz="2400" dirty="0">
                <a:ea typeface="ＭＳ Ｐゴシック" panose="020B0600070205080204" pitchFamily="34" charset="-128"/>
              </a:rPr>
              <a:t>Children are expected to read </a:t>
            </a:r>
            <a:r>
              <a:rPr lang="en-GB" altLang="en-US" sz="2400" b="1" dirty="0">
                <a:solidFill>
                  <a:srgbClr val="0070C0"/>
                </a:solidFill>
                <a:ea typeface="ＭＳ Ｐゴシック" panose="020B0600070205080204" pitchFamily="34" charset="-128"/>
              </a:rPr>
              <a:t>daily</a:t>
            </a:r>
            <a:r>
              <a:rPr lang="en-GB" altLang="en-US" sz="2400" b="1" dirty="0">
                <a:solidFill>
                  <a:srgbClr val="FF0000"/>
                </a:solidFill>
                <a:ea typeface="ＭＳ Ｐゴシック" panose="020B0600070205080204" pitchFamily="34" charset="-128"/>
              </a:rPr>
              <a:t> </a:t>
            </a:r>
            <a:r>
              <a:rPr lang="en-GB" altLang="en-US" sz="2400" dirty="0">
                <a:ea typeface="ＭＳ Ｐゴシック" panose="020B0600070205080204" pitchFamily="34" charset="-128"/>
              </a:rPr>
              <a:t>– encouraging your child to read daily will make a huge difference to their learning and progress. Studies have also shown that reading helps with social skills, behaviour and emotional development. </a:t>
            </a:r>
          </a:p>
          <a:p>
            <a:pPr marL="452628" indent="-342900" fontAlgn="auto">
              <a:lnSpc>
                <a:spcPct val="90000"/>
              </a:lnSpc>
              <a:spcAft>
                <a:spcPts val="0"/>
              </a:spcAft>
              <a:buFont typeface="Arial" panose="020B0604020202020204" pitchFamily="34" charset="0"/>
              <a:buChar char="•"/>
              <a:defRPr/>
            </a:pPr>
            <a:r>
              <a:rPr lang="en-GB" altLang="en-US" sz="2400" dirty="0">
                <a:ea typeface="ＭＳ Ｐゴシック" panose="020B0600070205080204" pitchFamily="34" charset="-128"/>
              </a:rPr>
              <a:t>Three factors have been identified as very important to children’s reading – </a:t>
            </a:r>
            <a:r>
              <a:rPr lang="en-GB" altLang="en-US" sz="2400" b="1" dirty="0">
                <a:solidFill>
                  <a:srgbClr val="0070C0"/>
                </a:solidFill>
                <a:ea typeface="ＭＳ Ｐゴシック" panose="020B0600070205080204" pitchFamily="34" charset="-128"/>
              </a:rPr>
              <a:t>book choice, teacher encouragement and parental encouragement</a:t>
            </a:r>
          </a:p>
          <a:p>
            <a:pPr marL="452628" indent="-342900">
              <a:lnSpc>
                <a:spcPct val="90000"/>
              </a:lnSpc>
              <a:buFont typeface="Arial" panose="020B0604020202020204" pitchFamily="34" charset="0"/>
              <a:buChar char="•"/>
              <a:defRPr/>
            </a:pPr>
            <a:r>
              <a:rPr lang="en-GB" altLang="en-US" sz="2400" dirty="0">
                <a:ea typeface="ＭＳ Ｐゴシック" panose="020B0600070205080204" pitchFamily="34" charset="-128"/>
              </a:rPr>
              <a:t>Reading diaries should all be brought in on Friday with their school reading book. </a:t>
            </a:r>
          </a:p>
          <a:p>
            <a:pPr marL="452628" indent="-342900" fontAlgn="auto">
              <a:lnSpc>
                <a:spcPct val="90000"/>
              </a:lnSpc>
              <a:spcAft>
                <a:spcPts val="0"/>
              </a:spcAft>
              <a:buFont typeface="Arial" panose="020B0604020202020204" pitchFamily="34" charset="0"/>
              <a:buChar char="•"/>
              <a:defRPr/>
            </a:pPr>
            <a:endParaRPr lang="en-GB" altLang="en-US" sz="2400" b="1" dirty="0">
              <a:solidFill>
                <a:srgbClr val="0070C0"/>
              </a:solidFill>
              <a:ea typeface="ＭＳ Ｐゴシック" panose="020B0600070205080204" pitchFamily="34" charset="-128"/>
            </a:endParaRPr>
          </a:p>
        </p:txBody>
      </p:sp>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2" name="Picture 2" descr="Reading Records">
            <a:extLst>
              <a:ext uri="{FF2B5EF4-FFF2-40B4-BE49-F238E27FC236}">
                <a16:creationId xmlns:a16="http://schemas.microsoft.com/office/drawing/2014/main" id="{FC125F31-E194-85E4-A563-E982560DB79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8009" t="-2321" r="29755" b="2489"/>
          <a:stretch/>
        </p:blipFill>
        <p:spPr bwMode="auto">
          <a:xfrm rot="349418">
            <a:off x="9511328" y="2065499"/>
            <a:ext cx="2249605" cy="303843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47B2743-E857-DD13-8038-4F1EE0672F00}"/>
              </a:ext>
            </a:extLst>
          </p:cNvPr>
          <p:cNvSpPr txBox="1"/>
          <p:nvPr/>
        </p:nvSpPr>
        <p:spPr>
          <a:xfrm>
            <a:off x="4593771" y="342024"/>
            <a:ext cx="4158343" cy="707886"/>
          </a:xfrm>
          <a:prstGeom prst="rect">
            <a:avLst/>
          </a:prstGeom>
          <a:noFill/>
        </p:spPr>
        <p:txBody>
          <a:bodyPr wrap="square" rtlCol="0">
            <a:spAutoFit/>
          </a:bodyPr>
          <a:lstStyle/>
          <a:p>
            <a:r>
              <a:rPr lang="en-GB" sz="4000" b="1" dirty="0"/>
              <a:t>Reading Record</a:t>
            </a:r>
          </a:p>
        </p:txBody>
      </p:sp>
    </p:spTree>
    <p:extLst>
      <p:ext uri="{BB962C8B-B14F-4D97-AF65-F5344CB8AC3E}">
        <p14:creationId xmlns:p14="http://schemas.microsoft.com/office/powerpoint/2010/main" val="25017522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9" name="TextBox 8">
            <a:extLst>
              <a:ext uri="{FF2B5EF4-FFF2-40B4-BE49-F238E27FC236}">
                <a16:creationId xmlns:a16="http://schemas.microsoft.com/office/drawing/2014/main" id="{1CEB6869-42FC-408E-3458-7099C956EA19}"/>
              </a:ext>
            </a:extLst>
          </p:cNvPr>
          <p:cNvSpPr txBox="1"/>
          <p:nvPr/>
        </p:nvSpPr>
        <p:spPr>
          <a:xfrm>
            <a:off x="411506" y="1618860"/>
            <a:ext cx="11423415" cy="5226046"/>
          </a:xfrm>
          <a:prstGeom prst="rect">
            <a:avLst/>
          </a:prstGeom>
          <a:noFill/>
        </p:spPr>
        <p:txBody>
          <a:bodyPr wrap="square">
            <a:spAutoFit/>
          </a:bodyPr>
          <a:lstStyle/>
          <a:p>
            <a:pPr marL="452628" indent="-342900" eaLnBrk="1" fontAlgn="auto" hangingPunct="1">
              <a:spcAft>
                <a:spcPts val="0"/>
              </a:spcAft>
              <a:buFont typeface="Arial" panose="020B0604020202020204" pitchFamily="34" charset="0"/>
              <a:buChar char="•"/>
              <a:defRPr/>
            </a:pPr>
            <a:r>
              <a:rPr lang="en-GB" altLang="en-US" sz="2400" dirty="0">
                <a:ea typeface="ＭＳ Ｐゴシック" panose="020B0600070205080204" pitchFamily="34" charset="-128"/>
              </a:rPr>
              <a:t>Encouraging a positive attitude towards school and education</a:t>
            </a:r>
          </a:p>
          <a:p>
            <a:pPr marL="452628" indent="-342900" eaLnBrk="1" fontAlgn="auto" hangingPunct="1">
              <a:spcAft>
                <a:spcPts val="0"/>
              </a:spcAft>
              <a:buFont typeface="Arial" panose="020B0604020202020204" pitchFamily="34" charset="0"/>
              <a:buChar char="•"/>
              <a:defRPr/>
            </a:pPr>
            <a:r>
              <a:rPr lang="en-GB" altLang="en-US" sz="2400" dirty="0">
                <a:ea typeface="ＭＳ Ｐゴシック" panose="020B0600070205080204" pitchFamily="34" charset="-128"/>
              </a:rPr>
              <a:t>Use </a:t>
            </a:r>
            <a:r>
              <a:rPr lang="en-GB" altLang="en-US" sz="2400" b="1" dirty="0">
                <a:solidFill>
                  <a:srgbClr val="0070C0"/>
                </a:solidFill>
                <a:ea typeface="ＭＳ Ｐゴシック" panose="020B0600070205080204" pitchFamily="34" charset="-128"/>
              </a:rPr>
              <a:t>real life, everyday experiences </a:t>
            </a:r>
            <a:r>
              <a:rPr lang="en-GB" altLang="en-US" sz="2400" dirty="0">
                <a:ea typeface="ＭＳ Ｐゴシック" panose="020B0600070205080204" pitchFamily="34" charset="-128"/>
              </a:rPr>
              <a:t>to help learning - shopping and dealing with money, library trips, cooking at home</a:t>
            </a:r>
          </a:p>
          <a:p>
            <a:pPr marL="452628" indent="-342900" eaLnBrk="1" fontAlgn="auto" hangingPunct="1">
              <a:spcAft>
                <a:spcPts val="0"/>
              </a:spcAft>
              <a:buFont typeface="Arial" panose="020B0604020202020204" pitchFamily="34" charset="0"/>
              <a:buChar char="•"/>
              <a:defRPr/>
            </a:pPr>
            <a:r>
              <a:rPr lang="en-GB" altLang="en-US" sz="2400" dirty="0">
                <a:ea typeface="ＭＳ Ｐゴシック" panose="020B0600070205080204" pitchFamily="34" charset="-128"/>
              </a:rPr>
              <a:t>Develop areas they find challenging through play  activities rather than workbooks and extra work…discovery is an exciting learning tool.</a:t>
            </a:r>
          </a:p>
          <a:p>
            <a:pPr marL="452628" indent="-342900" eaLnBrk="1" fontAlgn="auto" hangingPunct="1">
              <a:spcAft>
                <a:spcPts val="0"/>
              </a:spcAft>
              <a:buFont typeface="Arial" panose="020B0604020202020204" pitchFamily="34" charset="0"/>
              <a:buChar char="•"/>
              <a:defRPr/>
            </a:pPr>
            <a:r>
              <a:rPr lang="en-GB" altLang="en-US" sz="2400" dirty="0">
                <a:ea typeface="ＭＳ Ｐゴシック" panose="020B0600070205080204" pitchFamily="34" charset="-128"/>
              </a:rPr>
              <a:t>Encourage and take interest in homework – any assistance is allowed if you feel your child needs some help</a:t>
            </a:r>
          </a:p>
          <a:p>
            <a:pPr marL="452628" indent="-342900" eaLnBrk="1" fontAlgn="auto" hangingPunct="1">
              <a:spcAft>
                <a:spcPts val="0"/>
              </a:spcAft>
              <a:buFont typeface="Arial" panose="020B0604020202020204" pitchFamily="34" charset="0"/>
              <a:buChar char="•"/>
              <a:defRPr/>
            </a:pPr>
            <a:r>
              <a:rPr lang="en-GB" altLang="en-US" sz="2400" dirty="0">
                <a:ea typeface="ＭＳ Ｐゴシック" panose="020B0600070205080204" pitchFamily="34" charset="-128"/>
              </a:rPr>
              <a:t>Playing any fun word or number games, while on journeys or as children are going to bed</a:t>
            </a:r>
          </a:p>
          <a:p>
            <a:pPr marL="452628" indent="-342900" eaLnBrk="1" fontAlgn="auto" hangingPunct="1">
              <a:spcAft>
                <a:spcPts val="0"/>
              </a:spcAft>
              <a:buFont typeface="Arial" panose="020B0604020202020204" pitchFamily="34" charset="0"/>
              <a:buChar char="•"/>
              <a:defRPr/>
            </a:pPr>
            <a:r>
              <a:rPr lang="en-GB" altLang="en-US" sz="2400" dirty="0">
                <a:ea typeface="ＭＳ Ｐゴシック" panose="020B0600070205080204" pitchFamily="34" charset="-128"/>
              </a:rPr>
              <a:t>Explore </a:t>
            </a:r>
            <a:r>
              <a:rPr lang="en-GB" altLang="en-US" sz="2400" b="1" dirty="0">
                <a:solidFill>
                  <a:srgbClr val="0070C0"/>
                </a:solidFill>
                <a:ea typeface="ＭＳ Ｐゴシック" panose="020B0600070205080204" pitchFamily="34" charset="-128"/>
              </a:rPr>
              <a:t>real life experiences</a:t>
            </a:r>
            <a:r>
              <a:rPr lang="en-GB" altLang="en-US" sz="2400" dirty="0">
                <a:solidFill>
                  <a:srgbClr val="0070C0"/>
                </a:solidFill>
                <a:ea typeface="ＭＳ Ｐゴシック" panose="020B0600070205080204" pitchFamily="34" charset="-128"/>
              </a:rPr>
              <a:t> </a:t>
            </a:r>
            <a:r>
              <a:rPr lang="en-GB" altLang="en-US" sz="2400" dirty="0">
                <a:ea typeface="ＭＳ Ｐゴシック" panose="020B0600070205080204" pitchFamily="34" charset="-128"/>
              </a:rPr>
              <a:t>– museum trips (many are free), visits to places, explore the local area </a:t>
            </a:r>
          </a:p>
          <a:p>
            <a:pPr marL="452628" indent="-342900" eaLnBrk="1" fontAlgn="auto" hangingPunct="1">
              <a:spcAft>
                <a:spcPts val="0"/>
              </a:spcAft>
              <a:buFont typeface="Arial" panose="020B0604020202020204" pitchFamily="34" charset="0"/>
              <a:buChar char="•"/>
              <a:defRPr/>
            </a:pPr>
            <a:r>
              <a:rPr lang="en-GB" altLang="en-US" sz="2400" dirty="0">
                <a:ea typeface="ＭＳ Ｐゴシック" panose="020B0600070205080204" pitchFamily="34" charset="-128"/>
              </a:rPr>
              <a:t>Talk to your child about what they have learnt at school – can they teach you something new. </a:t>
            </a:r>
            <a:r>
              <a:rPr lang="en-GB" altLang="en-US" sz="2400" dirty="0">
                <a:ea typeface="ＭＳ Ｐゴシック" panose="020B0600070205080204" pitchFamily="34" charset="-128"/>
                <a:sym typeface="Wingdings" panose="05000000000000000000" pitchFamily="2" charset="2"/>
              </a:rPr>
              <a:t> </a:t>
            </a:r>
            <a:endParaRPr lang="en-GB" altLang="en-US" sz="2400" dirty="0">
              <a:ea typeface="ＭＳ Ｐゴシック" panose="020B0600070205080204" pitchFamily="34" charset="-128"/>
            </a:endParaRPr>
          </a:p>
          <a:p>
            <a:pPr marL="452628" indent="-342900" fontAlgn="auto">
              <a:lnSpc>
                <a:spcPct val="90000"/>
              </a:lnSpc>
              <a:spcAft>
                <a:spcPts val="0"/>
              </a:spcAft>
              <a:buFont typeface="Arial" panose="020B0604020202020204" pitchFamily="34" charset="0"/>
              <a:buChar char="•"/>
              <a:defRPr/>
            </a:pPr>
            <a:endParaRPr lang="en-GB" altLang="en-US" sz="2400" b="1" dirty="0">
              <a:solidFill>
                <a:srgbClr val="0070C0"/>
              </a:solidFill>
              <a:ea typeface="ＭＳ Ｐゴシック" panose="020B0600070205080204" pitchFamily="34" charset="-128"/>
            </a:endParaRPr>
          </a:p>
        </p:txBody>
      </p:sp>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a:extLst>
              <a:ext uri="{FF2B5EF4-FFF2-40B4-BE49-F238E27FC236}">
                <a16:creationId xmlns:a16="http://schemas.microsoft.com/office/drawing/2014/main" id="{647B2743-E857-DD13-8038-4F1EE0672F00}"/>
              </a:ext>
            </a:extLst>
          </p:cNvPr>
          <p:cNvSpPr txBox="1"/>
          <p:nvPr/>
        </p:nvSpPr>
        <p:spPr>
          <a:xfrm>
            <a:off x="2046515" y="342024"/>
            <a:ext cx="8360228" cy="707886"/>
          </a:xfrm>
          <a:prstGeom prst="rect">
            <a:avLst/>
          </a:prstGeom>
          <a:noFill/>
        </p:spPr>
        <p:txBody>
          <a:bodyPr wrap="square" rtlCol="0">
            <a:spAutoFit/>
          </a:bodyPr>
          <a:lstStyle/>
          <a:p>
            <a:r>
              <a:rPr lang="en-GB" sz="4000" b="1" dirty="0"/>
              <a:t>How to support your child at home</a:t>
            </a:r>
          </a:p>
        </p:txBody>
      </p:sp>
      <p:sp>
        <p:nvSpPr>
          <p:cNvPr id="3" name="TextBox 2"/>
          <p:cNvSpPr txBox="1"/>
          <p:nvPr/>
        </p:nvSpPr>
        <p:spPr>
          <a:xfrm>
            <a:off x="5943600" y="6233532"/>
            <a:ext cx="5572551" cy="369332"/>
          </a:xfrm>
          <a:prstGeom prst="rect">
            <a:avLst/>
          </a:prstGeom>
          <a:noFill/>
        </p:spPr>
        <p:txBody>
          <a:bodyPr wrap="none" rtlCol="0">
            <a:spAutoFit/>
          </a:bodyPr>
          <a:lstStyle/>
          <a:p>
            <a:r>
              <a:rPr lang="en-GB" b="1" dirty="0" smtClean="0">
                <a:solidFill>
                  <a:srgbClr val="00B050"/>
                </a:solidFill>
              </a:rPr>
              <a:t>Share – Maths booklet, Statutory Spelling, GR questions </a:t>
            </a:r>
            <a:endParaRPr lang="en-GB" b="1" dirty="0">
              <a:solidFill>
                <a:srgbClr val="00B050"/>
              </a:solidFill>
            </a:endParaRPr>
          </a:p>
        </p:txBody>
      </p:sp>
    </p:spTree>
    <p:extLst>
      <p:ext uri="{BB962C8B-B14F-4D97-AF65-F5344CB8AC3E}">
        <p14:creationId xmlns:p14="http://schemas.microsoft.com/office/powerpoint/2010/main" val="2517004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a:extLst>
              <a:ext uri="{FF2B5EF4-FFF2-40B4-BE49-F238E27FC236}">
                <a16:creationId xmlns:a16="http://schemas.microsoft.com/office/drawing/2014/main" id="{647B2743-E857-DD13-8038-4F1EE0672F00}"/>
              </a:ext>
            </a:extLst>
          </p:cNvPr>
          <p:cNvSpPr txBox="1"/>
          <p:nvPr/>
        </p:nvSpPr>
        <p:spPr>
          <a:xfrm>
            <a:off x="2606743" y="346729"/>
            <a:ext cx="7980004" cy="707886"/>
          </a:xfrm>
          <a:prstGeom prst="rect">
            <a:avLst/>
          </a:prstGeom>
          <a:noFill/>
        </p:spPr>
        <p:txBody>
          <a:bodyPr wrap="square" rtlCol="0">
            <a:spAutoFit/>
          </a:bodyPr>
          <a:lstStyle/>
          <a:p>
            <a:r>
              <a:rPr lang="en-GB" altLang="en-US" sz="4000" u="sng" dirty="0">
                <a:effectLst/>
                <a:latin typeface="Arial" panose="020B0604020202020204" pitchFamily="34" charset="0"/>
                <a:ea typeface="ＭＳ Ｐゴシック" pitchFamily="34" charset="-128"/>
                <a:cs typeface="Arial" panose="020B0604020202020204" pitchFamily="34" charset="0"/>
              </a:rPr>
              <a:t>School/Home Communication </a:t>
            </a:r>
            <a:endParaRPr lang="en-GB" sz="4000" b="1" u="sng" dirty="0"/>
          </a:p>
        </p:txBody>
      </p:sp>
      <p:sp>
        <p:nvSpPr>
          <p:cNvPr id="7" name="TextBox 6">
            <a:extLst>
              <a:ext uri="{FF2B5EF4-FFF2-40B4-BE49-F238E27FC236}">
                <a16:creationId xmlns:a16="http://schemas.microsoft.com/office/drawing/2014/main" id="{C5ECF253-9E5C-FEAB-CD88-881AAE135D00}"/>
              </a:ext>
            </a:extLst>
          </p:cNvPr>
          <p:cNvSpPr txBox="1"/>
          <p:nvPr/>
        </p:nvSpPr>
        <p:spPr>
          <a:xfrm>
            <a:off x="859971" y="1566439"/>
            <a:ext cx="10199915" cy="4561249"/>
          </a:xfrm>
          <a:prstGeom prst="rect">
            <a:avLst/>
          </a:prstGeom>
          <a:noFill/>
        </p:spPr>
        <p:txBody>
          <a:bodyPr wrap="square">
            <a:spAutoFit/>
          </a:bodyPr>
          <a:lstStyle/>
          <a:p>
            <a:pPr>
              <a:lnSpc>
                <a:spcPct val="110000"/>
              </a:lnSpc>
              <a:spcBef>
                <a:spcPct val="0"/>
              </a:spcBef>
              <a:buClrTx/>
              <a:buSzTx/>
            </a:pPr>
            <a:r>
              <a:rPr lang="en-GB" altLang="en-US" sz="2400" dirty="0">
                <a:latin typeface="Arial" panose="020B0604020202020204" pitchFamily="34" charset="0"/>
                <a:ea typeface="ＭＳ Ｐゴシック" panose="020B0600070205080204" pitchFamily="34" charset="-128"/>
              </a:rPr>
              <a:t>In Year </a:t>
            </a:r>
            <a:r>
              <a:rPr lang="en-GB" altLang="en-US" sz="2400" dirty="0" smtClean="0">
                <a:latin typeface="Arial" panose="020B0604020202020204" pitchFamily="34" charset="0"/>
                <a:ea typeface="ＭＳ Ｐゴシック" panose="020B0600070205080204" pitchFamily="34" charset="-128"/>
              </a:rPr>
              <a:t>5, </a:t>
            </a:r>
            <a:r>
              <a:rPr lang="en-GB" altLang="en-US" sz="2400" dirty="0">
                <a:latin typeface="Arial" panose="020B0604020202020204" pitchFamily="34" charset="0"/>
                <a:ea typeface="ＭＳ Ｐゴシック" panose="020B0600070205080204" pitchFamily="34" charset="-128"/>
              </a:rPr>
              <a:t>sending a note in with your child may often be the best way to advise teachers of any issues, or also feel free to send an e-mail via the office. </a:t>
            </a:r>
          </a:p>
          <a:p>
            <a:pPr>
              <a:lnSpc>
                <a:spcPct val="110000"/>
              </a:lnSpc>
              <a:spcBef>
                <a:spcPct val="0"/>
              </a:spcBef>
              <a:buClrTx/>
              <a:buSzTx/>
            </a:pPr>
            <a:endParaRPr lang="en-GB" altLang="en-US" sz="2400" dirty="0">
              <a:latin typeface="Arial" panose="020B0604020202020204" pitchFamily="34" charset="0"/>
              <a:ea typeface="ＭＳ Ｐゴシック" panose="020B0600070205080204" pitchFamily="34" charset="-128"/>
            </a:endParaRPr>
          </a:p>
          <a:p>
            <a:pPr>
              <a:lnSpc>
                <a:spcPct val="110000"/>
              </a:lnSpc>
              <a:spcBef>
                <a:spcPct val="0"/>
              </a:spcBef>
              <a:buClrTx/>
              <a:buSzTx/>
            </a:pPr>
            <a:r>
              <a:rPr lang="en-GB" altLang="en-US" sz="2400" dirty="0">
                <a:latin typeface="Arial" panose="020B0604020202020204" pitchFamily="34" charset="0"/>
                <a:ea typeface="ＭＳ Ｐゴシック" panose="020B0600070205080204" pitchFamily="34" charset="-128"/>
              </a:rPr>
              <a:t>Alternatively, you can see class teachers in the playground  at the </a:t>
            </a:r>
            <a:r>
              <a:rPr lang="en-GB" altLang="en-US" sz="2400" b="1" dirty="0">
                <a:latin typeface="Arial" panose="020B0604020202020204" pitchFamily="34" charset="0"/>
                <a:ea typeface="ＭＳ Ｐゴシック" panose="020B0600070205080204" pitchFamily="34" charset="-128"/>
              </a:rPr>
              <a:t>end</a:t>
            </a:r>
            <a:r>
              <a:rPr lang="en-GB" altLang="en-US" sz="2400" dirty="0">
                <a:latin typeface="Arial" panose="020B0604020202020204" pitchFamily="34" charset="0"/>
                <a:ea typeface="ＭＳ Ｐゴシック" panose="020B0600070205080204" pitchFamily="34" charset="-128"/>
              </a:rPr>
              <a:t> of each day, or ask the office to make an appointment for a longer meeting, or we are happy to call you back to save a journey in to school if convenient.</a:t>
            </a:r>
          </a:p>
          <a:p>
            <a:pPr>
              <a:lnSpc>
                <a:spcPct val="110000"/>
              </a:lnSpc>
              <a:spcBef>
                <a:spcPct val="0"/>
              </a:spcBef>
              <a:buClrTx/>
              <a:buSzTx/>
            </a:pPr>
            <a:endParaRPr lang="en-GB" altLang="en-US" sz="2400" dirty="0">
              <a:latin typeface="Arial" panose="020B0604020202020204" pitchFamily="34" charset="0"/>
              <a:ea typeface="ＭＳ Ｐゴシック" panose="020B0600070205080204" pitchFamily="34" charset="-128"/>
            </a:endParaRPr>
          </a:p>
          <a:p>
            <a:pPr>
              <a:lnSpc>
                <a:spcPct val="110000"/>
              </a:lnSpc>
              <a:spcBef>
                <a:spcPct val="0"/>
              </a:spcBef>
              <a:buClrTx/>
              <a:buSzTx/>
            </a:pPr>
            <a:r>
              <a:rPr lang="en-GB" altLang="en-US" sz="2400" smtClean="0">
                <a:latin typeface="Arial" panose="020B0604020202020204" pitchFamily="34" charset="0"/>
                <a:ea typeface="ＭＳ Ｐゴシック" panose="020B0600070205080204" pitchFamily="34" charset="-128"/>
              </a:rPr>
              <a:t>Year 5  </a:t>
            </a:r>
            <a:r>
              <a:rPr lang="en-GB" altLang="en-US" sz="2400" dirty="0">
                <a:latin typeface="Arial" panose="020B0604020202020204" pitchFamily="34" charset="0"/>
                <a:ea typeface="ＭＳ Ｐゴシック" panose="020B0600070205080204" pitchFamily="34" charset="-128"/>
              </a:rPr>
              <a:t>updates will be communicated via Google Class or letter sent home </a:t>
            </a:r>
          </a:p>
        </p:txBody>
      </p:sp>
    </p:spTree>
    <p:extLst>
      <p:ext uri="{BB962C8B-B14F-4D97-AF65-F5344CB8AC3E}">
        <p14:creationId xmlns:p14="http://schemas.microsoft.com/office/powerpoint/2010/main" val="13056044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2" name="TextBox 1"/>
          <p:cNvSpPr txBox="1"/>
          <p:nvPr/>
        </p:nvSpPr>
        <p:spPr>
          <a:xfrm>
            <a:off x="318052" y="346729"/>
            <a:ext cx="10740533" cy="646331"/>
          </a:xfrm>
          <a:prstGeom prst="rect">
            <a:avLst/>
          </a:prstGeom>
          <a:noFill/>
        </p:spPr>
        <p:txBody>
          <a:bodyPr wrap="square" rtlCol="0">
            <a:spAutoFit/>
          </a:bodyPr>
          <a:lstStyle/>
          <a:p>
            <a:pPr algn="ctr"/>
            <a:r>
              <a:rPr lang="en-GB" sz="3600" b="1" u="sng" dirty="0" smtClean="0"/>
              <a:t>Special Educational Needs</a:t>
            </a:r>
            <a:endParaRPr lang="en-GB" sz="3600" b="1" u="sng" dirty="0"/>
          </a:p>
        </p:txBody>
      </p:sp>
      <p:sp>
        <p:nvSpPr>
          <p:cNvPr id="3" name="TextBox 2"/>
          <p:cNvSpPr txBox="1"/>
          <p:nvPr/>
        </p:nvSpPr>
        <p:spPr>
          <a:xfrm>
            <a:off x="318052" y="544658"/>
            <a:ext cx="9697002" cy="6001643"/>
          </a:xfrm>
          <a:prstGeom prst="rect">
            <a:avLst/>
          </a:prstGeom>
          <a:noFill/>
        </p:spPr>
        <p:txBody>
          <a:bodyPr wrap="square" rtlCol="0">
            <a:spAutoFit/>
          </a:bodyPr>
          <a:lstStyle/>
          <a:p>
            <a:endParaRPr lang="en-GB" sz="1600" dirty="0" smtClean="0"/>
          </a:p>
          <a:p>
            <a:endParaRPr lang="en-GB" sz="1600" dirty="0" smtClean="0"/>
          </a:p>
          <a:p>
            <a:endParaRPr lang="en-GB" sz="1600" dirty="0" smtClean="0"/>
          </a:p>
          <a:p>
            <a:r>
              <a:rPr lang="en-GB" sz="1600" dirty="0" smtClean="0"/>
              <a:t>What are Mayville's policies for the identification and assessment of pupils with special educational needs/disabilities (SEN/D)? </a:t>
            </a:r>
          </a:p>
          <a:p>
            <a:endParaRPr lang="en-GB" sz="1600" dirty="0" smtClean="0"/>
          </a:p>
          <a:p>
            <a:r>
              <a:rPr lang="en-GB" sz="1600" dirty="0" smtClean="0"/>
              <a:t>We </a:t>
            </a:r>
            <a:r>
              <a:rPr lang="en-GB" sz="1600" dirty="0"/>
              <a:t>assess each pupil’s skills and levels of attainment when they </a:t>
            </a:r>
            <a:r>
              <a:rPr lang="en-GB" sz="1600" b="1" dirty="0"/>
              <a:t>first come to the school</a:t>
            </a:r>
            <a:r>
              <a:rPr lang="en-GB" sz="1600" dirty="0"/>
              <a:t>. This builds on the information from the child’s previous early years or school where appropriate, and provides us with information we need to monitor their progress. It also ensures that we discover any areas of difficulty early on. Where children already have their SEND diagnosed or identified we will work closely with the family and our partners to make sure we know as much as possible about the child before they start </a:t>
            </a:r>
            <a:r>
              <a:rPr lang="en-GB" sz="1600" dirty="0" smtClean="0"/>
              <a:t>with us.</a:t>
            </a:r>
          </a:p>
          <a:p>
            <a:endParaRPr lang="en-GB" sz="1600" dirty="0" smtClean="0"/>
          </a:p>
          <a:p>
            <a:r>
              <a:rPr lang="en-GB" sz="1600" dirty="0" smtClean="0"/>
              <a:t>Teachers work with the Senior Leadership Team to regularly assess pupils’ progress. This helps us to see any pupils whose progress is:</a:t>
            </a:r>
          </a:p>
          <a:p>
            <a:pPr marL="285750" indent="-285750">
              <a:buFont typeface="Arial" panose="020B0604020202020204" pitchFamily="34" charset="0"/>
              <a:buChar char="•"/>
            </a:pPr>
            <a:r>
              <a:rPr lang="en-GB" sz="1600" dirty="0" smtClean="0"/>
              <a:t>significantly </a:t>
            </a:r>
            <a:r>
              <a:rPr lang="en-GB" sz="1600" dirty="0"/>
              <a:t>slower than that of their peers starting from the same </a:t>
            </a:r>
            <a:r>
              <a:rPr lang="en-GB" sz="1600" dirty="0" smtClean="0"/>
              <a:t>baseline</a:t>
            </a:r>
          </a:p>
          <a:p>
            <a:pPr marL="285750" indent="-285750">
              <a:buFont typeface="Arial" panose="020B0604020202020204" pitchFamily="34" charset="0"/>
              <a:buChar char="•"/>
            </a:pPr>
            <a:r>
              <a:rPr lang="en-GB" sz="1600" dirty="0" smtClean="0"/>
              <a:t>fails </a:t>
            </a:r>
            <a:r>
              <a:rPr lang="en-GB" sz="1600" dirty="0"/>
              <a:t>to match or better their previous rate of progress </a:t>
            </a:r>
            <a:endParaRPr lang="en-GB" sz="1600" dirty="0" smtClean="0"/>
          </a:p>
          <a:p>
            <a:pPr marL="285750" indent="-285750">
              <a:buFont typeface="Arial" panose="020B0604020202020204" pitchFamily="34" charset="0"/>
              <a:buChar char="•"/>
            </a:pPr>
            <a:r>
              <a:rPr lang="en-GB" sz="1600" dirty="0" smtClean="0"/>
              <a:t>fails </a:t>
            </a:r>
            <a:r>
              <a:rPr lang="en-GB" sz="1600" dirty="0"/>
              <a:t>to close the attainment gap between them and their peers. </a:t>
            </a:r>
            <a:endParaRPr lang="en-GB" sz="1600" dirty="0" smtClean="0"/>
          </a:p>
          <a:p>
            <a:endParaRPr lang="en-GB" sz="1600" dirty="0" smtClean="0"/>
          </a:p>
          <a:p>
            <a:r>
              <a:rPr lang="en-GB" sz="1600" dirty="0" smtClean="0"/>
              <a:t>Where </a:t>
            </a:r>
            <a:r>
              <a:rPr lang="en-GB" sz="1600" dirty="0"/>
              <a:t>assessments show that a child is not making adequate progress, our first response is to make sure there is </a:t>
            </a:r>
            <a:r>
              <a:rPr lang="en-GB" sz="1600" b="1" dirty="0"/>
              <a:t>high quality teaching in place</a:t>
            </a:r>
            <a:r>
              <a:rPr lang="en-GB" sz="1600" dirty="0"/>
              <a:t>. Making high quality teaching normally available to the whole class is likely to mean that fewer pupils will require additional support. </a:t>
            </a:r>
            <a:endParaRPr lang="en-GB" sz="1600" dirty="0" smtClean="0"/>
          </a:p>
          <a:p>
            <a:r>
              <a:rPr lang="en-GB" sz="1600" dirty="0" smtClean="0"/>
              <a:t>If </a:t>
            </a:r>
            <a:r>
              <a:rPr lang="en-GB" sz="1600" dirty="0"/>
              <a:t>their progress continues to be slower than </a:t>
            </a:r>
            <a:r>
              <a:rPr lang="en-GB" sz="1600" dirty="0" smtClean="0"/>
              <a:t>expected after a period of monitoring and assessing, </a:t>
            </a:r>
            <a:r>
              <a:rPr lang="en-GB" sz="1600" dirty="0"/>
              <a:t>the teacher will </a:t>
            </a:r>
            <a:r>
              <a:rPr lang="en-GB" sz="1600" dirty="0" smtClean="0"/>
              <a:t>speak with the school’s </a:t>
            </a:r>
            <a:r>
              <a:rPr lang="en-GB" sz="1600" dirty="0" err="1" smtClean="0"/>
              <a:t>SENDCo</a:t>
            </a:r>
            <a:r>
              <a:rPr lang="en-GB" sz="1600" dirty="0" smtClean="0"/>
              <a:t>, Nora Aalit, to </a:t>
            </a:r>
            <a:r>
              <a:rPr lang="en-GB" sz="1600" dirty="0"/>
              <a:t>carry out a clear </a:t>
            </a:r>
            <a:r>
              <a:rPr lang="en-GB" sz="1600" b="1" dirty="0"/>
              <a:t>analysis of the child’s </a:t>
            </a:r>
            <a:r>
              <a:rPr lang="en-GB" sz="1600" b="1" dirty="0" smtClean="0"/>
              <a:t>needs,</a:t>
            </a:r>
            <a:r>
              <a:rPr lang="en-GB" sz="1600" dirty="0" smtClean="0"/>
              <a:t> and </a:t>
            </a:r>
            <a:r>
              <a:rPr lang="en-GB" sz="1600" dirty="0"/>
              <a:t>identify if they need additional </a:t>
            </a:r>
            <a:r>
              <a:rPr lang="en-GB" sz="1600" dirty="0" smtClean="0"/>
              <a:t>support that may involve external agencies. </a:t>
            </a:r>
          </a:p>
        </p:txBody>
      </p:sp>
      <p:pic>
        <p:nvPicPr>
          <p:cNvPr id="10" name="Picture 2" descr="Quality First Teaching Checklist 2022: 10 Most Effective Strategi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88874" y="3986991"/>
            <a:ext cx="2091759" cy="2634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99568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a:extLst>
              <a:ext uri="{FF2B5EF4-FFF2-40B4-BE49-F238E27FC236}">
                <a16:creationId xmlns:a16="http://schemas.microsoft.com/office/drawing/2014/main" id="{647B2743-E857-DD13-8038-4F1EE0672F00}"/>
              </a:ext>
            </a:extLst>
          </p:cNvPr>
          <p:cNvSpPr txBox="1"/>
          <p:nvPr/>
        </p:nvSpPr>
        <p:spPr>
          <a:xfrm>
            <a:off x="1632540" y="346729"/>
            <a:ext cx="8954208" cy="707886"/>
          </a:xfrm>
          <a:prstGeom prst="rect">
            <a:avLst/>
          </a:prstGeom>
          <a:noFill/>
        </p:spPr>
        <p:txBody>
          <a:bodyPr wrap="square" rtlCol="0">
            <a:spAutoFit/>
          </a:bodyPr>
          <a:lstStyle/>
          <a:p>
            <a:r>
              <a:rPr lang="en-GB" altLang="en-US" sz="4000" u="sng" dirty="0" smtClean="0">
                <a:effectLst/>
                <a:latin typeface="Arial" panose="020B0604020202020204" pitchFamily="34" charset="0"/>
                <a:ea typeface="ＭＳ Ｐゴシック" pitchFamily="34" charset="-128"/>
                <a:cs typeface="Arial" panose="020B0604020202020204" pitchFamily="34" charset="0"/>
              </a:rPr>
              <a:t>Rights Respecting School </a:t>
            </a:r>
            <a:endParaRPr lang="en-GB" sz="4000" b="1" u="sng" dirty="0"/>
          </a:p>
        </p:txBody>
      </p:sp>
      <p:sp>
        <p:nvSpPr>
          <p:cNvPr id="7" name="TextBox 6">
            <a:extLst>
              <a:ext uri="{FF2B5EF4-FFF2-40B4-BE49-F238E27FC236}">
                <a16:creationId xmlns:a16="http://schemas.microsoft.com/office/drawing/2014/main" id="{C5ECF253-9E5C-FEAB-CD88-881AAE135D00}"/>
              </a:ext>
            </a:extLst>
          </p:cNvPr>
          <p:cNvSpPr txBox="1"/>
          <p:nvPr/>
        </p:nvSpPr>
        <p:spPr>
          <a:xfrm>
            <a:off x="859971" y="1566439"/>
            <a:ext cx="10199915" cy="4247317"/>
          </a:xfrm>
          <a:prstGeom prst="rect">
            <a:avLst/>
          </a:prstGeom>
          <a:noFill/>
        </p:spPr>
        <p:txBody>
          <a:bodyPr wrap="square">
            <a:spAutoFit/>
          </a:bodyPr>
          <a:lstStyle/>
          <a:p>
            <a:pPr fontAlgn="base"/>
            <a:r>
              <a:rPr lang="en-GB" b="1" u="sng" dirty="0" smtClean="0"/>
              <a:t>What </a:t>
            </a:r>
            <a:r>
              <a:rPr lang="en-GB" b="1" u="sng" dirty="0"/>
              <a:t>is a Rights Respecting School?</a:t>
            </a:r>
            <a:endParaRPr lang="en-GB" dirty="0"/>
          </a:p>
          <a:p>
            <a:pPr fontAlgn="base"/>
            <a:r>
              <a:rPr lang="en-GB" dirty="0"/>
              <a:t>The term ‘Rights Respecting School’ is given to schools that put the work of UNICEF at the heart of their educational policies and practices. </a:t>
            </a:r>
            <a:r>
              <a:rPr lang="en-GB" b="1" dirty="0">
                <a:solidFill>
                  <a:srgbClr val="0070C0"/>
                </a:solidFill>
              </a:rPr>
              <a:t>Every child has rights and along with those rights come responsibilities</a:t>
            </a:r>
            <a:r>
              <a:rPr lang="en-GB" dirty="0"/>
              <a:t>. The adults and children in our school model these rights and respect them in all relationships. We aim to make children aware of their rights and to be respectful of the rights of adults and other children.</a:t>
            </a:r>
          </a:p>
          <a:p>
            <a:pPr fontAlgn="base"/>
            <a:endParaRPr lang="en-GB" b="1" u="sng" dirty="0" smtClean="0"/>
          </a:p>
          <a:p>
            <a:pPr fontAlgn="base"/>
            <a:r>
              <a:rPr lang="en-GB" b="1" u="sng" dirty="0" smtClean="0"/>
              <a:t>Why </a:t>
            </a:r>
            <a:r>
              <a:rPr lang="en-GB" b="1" u="sng" dirty="0"/>
              <a:t>do we want to be a Rights Respecting School?</a:t>
            </a:r>
            <a:endParaRPr lang="en-GB" dirty="0"/>
          </a:p>
          <a:p>
            <a:pPr fontAlgn="base"/>
            <a:r>
              <a:rPr lang="en-GB" dirty="0"/>
              <a:t>The ‘Rights Respecting School’ award (RRSA) helps our pupils to </a:t>
            </a:r>
            <a:r>
              <a:rPr lang="en-GB" b="1" dirty="0">
                <a:solidFill>
                  <a:srgbClr val="0070C0"/>
                </a:solidFill>
              </a:rPr>
              <a:t>grow into confident, caring and responsible young citizens</a:t>
            </a:r>
            <a:r>
              <a:rPr lang="en-GB" dirty="0"/>
              <a:t> both in school and within the wider community. By learning about their rights, our pupils also learn about the importance of respecting the rights of others.</a:t>
            </a:r>
          </a:p>
          <a:p>
            <a:pPr fontAlgn="base"/>
            <a:r>
              <a:rPr lang="en-GB" dirty="0"/>
              <a:t>If any </a:t>
            </a:r>
            <a:r>
              <a:rPr lang="en-GB" dirty="0" smtClean="0"/>
              <a:t>parents or </a:t>
            </a:r>
            <a:r>
              <a:rPr lang="en-GB" dirty="0"/>
              <a:t>carers would like to continue to support us in embedding children’s rights within our school community, please speak to Mrs </a:t>
            </a:r>
            <a:r>
              <a:rPr lang="en-GB" dirty="0" smtClean="0"/>
              <a:t>Griffin </a:t>
            </a:r>
            <a:r>
              <a:rPr lang="en-GB" dirty="0"/>
              <a:t>or the school office to find out how you can become involved.</a:t>
            </a:r>
          </a:p>
          <a:p>
            <a:pPr fontAlgn="base"/>
            <a:r>
              <a:rPr lang="en-GB" dirty="0"/>
              <a:t>If you would like to find out more about the work of UNICEF or the Rights Respecting School Award, please</a:t>
            </a:r>
          </a:p>
          <a:p>
            <a:pPr fontAlgn="base"/>
            <a:r>
              <a:rPr lang="en-GB" dirty="0"/>
              <a:t>follow the link below: </a:t>
            </a:r>
            <a:r>
              <a:rPr lang="en-GB" dirty="0">
                <a:hlinkClick r:id="rId4"/>
              </a:rPr>
              <a:t>http://www.unicef.org.uk/</a:t>
            </a:r>
            <a:endParaRPr lang="en-GB" dirty="0"/>
          </a:p>
        </p:txBody>
      </p:sp>
      <p:pic>
        <p:nvPicPr>
          <p:cNvPr id="13" name="Picture 12"/>
          <p:cNvPicPr>
            <a:picLocks noChangeAspect="1"/>
          </p:cNvPicPr>
          <p:nvPr/>
        </p:nvPicPr>
        <p:blipFill>
          <a:blip r:embed="rId5"/>
          <a:stretch>
            <a:fillRect/>
          </a:stretch>
        </p:blipFill>
        <p:spPr>
          <a:xfrm>
            <a:off x="8192870" y="402794"/>
            <a:ext cx="1063865" cy="1075556"/>
          </a:xfrm>
          <a:prstGeom prst="rect">
            <a:avLst/>
          </a:prstGeom>
        </p:spPr>
      </p:pic>
    </p:spTree>
    <p:extLst>
      <p:ext uri="{BB962C8B-B14F-4D97-AF65-F5344CB8AC3E}">
        <p14:creationId xmlns:p14="http://schemas.microsoft.com/office/powerpoint/2010/main" val="1302711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TextBox 6">
            <a:extLst>
              <a:ext uri="{FF2B5EF4-FFF2-40B4-BE49-F238E27FC236}">
                <a16:creationId xmlns:a16="http://schemas.microsoft.com/office/drawing/2014/main" id="{C5ECF253-9E5C-FEAB-CD88-881AAE135D00}"/>
              </a:ext>
            </a:extLst>
          </p:cNvPr>
          <p:cNvSpPr txBox="1"/>
          <p:nvPr/>
        </p:nvSpPr>
        <p:spPr>
          <a:xfrm>
            <a:off x="996043" y="1731705"/>
            <a:ext cx="5252357" cy="4893647"/>
          </a:xfrm>
          <a:prstGeom prst="rect">
            <a:avLst/>
          </a:prstGeom>
          <a:noFill/>
        </p:spPr>
        <p:txBody>
          <a:bodyPr wrap="square">
            <a:spAutoFit/>
          </a:bodyPr>
          <a:lstStyle/>
          <a:p>
            <a:pPr fontAlgn="base"/>
            <a:r>
              <a:rPr lang="en-GB" sz="2400" dirty="0"/>
              <a:t>Coffee Morning sessions take </a:t>
            </a:r>
            <a:r>
              <a:rPr lang="en-GB" sz="2400" dirty="0" smtClean="0"/>
              <a:t>place in school hall on a regular basis. </a:t>
            </a:r>
          </a:p>
          <a:p>
            <a:pPr fontAlgn="base"/>
            <a:endParaRPr lang="en-GB" sz="2400" dirty="0"/>
          </a:p>
          <a:p>
            <a:pPr fontAlgn="base"/>
            <a:r>
              <a:rPr lang="en-GB" sz="2400" dirty="0" smtClean="0"/>
              <a:t>The </a:t>
            </a:r>
            <a:r>
              <a:rPr lang="en-GB" sz="2400" dirty="0"/>
              <a:t>sessions cover a variety of topics and aim to help you support your child with learning at </a:t>
            </a:r>
            <a:r>
              <a:rPr lang="en-GB" sz="2400" dirty="0" smtClean="0"/>
              <a:t>home. </a:t>
            </a:r>
            <a:endParaRPr lang="en-GB" sz="2400" dirty="0"/>
          </a:p>
          <a:p>
            <a:pPr fontAlgn="base"/>
            <a:endParaRPr lang="en-GB" sz="2400" dirty="0"/>
          </a:p>
          <a:p>
            <a:pPr fontAlgn="base"/>
            <a:r>
              <a:rPr lang="en-GB" sz="2400" dirty="0" smtClean="0"/>
              <a:t>All </a:t>
            </a:r>
            <a:r>
              <a:rPr lang="en-GB" sz="2400" dirty="0"/>
              <a:t>of the coffee morning dates are available to view on the website calendar and are also included in the school’s fortnightly newsletters</a:t>
            </a:r>
            <a:r>
              <a:rPr lang="en-GB" sz="2400" dirty="0" smtClean="0"/>
              <a:t>.</a:t>
            </a:r>
          </a:p>
          <a:p>
            <a:pPr fontAlgn="base"/>
            <a:endParaRPr lang="en-GB" sz="2400" dirty="0"/>
          </a:p>
          <a:p>
            <a:pPr fontAlgn="base"/>
            <a:endParaRPr lang="en-GB" sz="2400" dirty="0"/>
          </a:p>
        </p:txBody>
      </p:sp>
      <p:sp>
        <p:nvSpPr>
          <p:cNvPr id="6" name="Title 5"/>
          <p:cNvSpPr>
            <a:spLocks noGrp="1"/>
          </p:cNvSpPr>
          <p:nvPr>
            <p:ph type="title"/>
          </p:nvPr>
        </p:nvSpPr>
        <p:spPr>
          <a:xfrm>
            <a:off x="1891430" y="365125"/>
            <a:ext cx="9462370" cy="800245"/>
          </a:xfrm>
        </p:spPr>
        <p:txBody>
          <a:bodyPr>
            <a:normAutofit fontScale="90000"/>
          </a:bodyPr>
          <a:lstStyle/>
          <a:p>
            <a:r>
              <a:rPr lang="en-GB" altLang="en-US" u="sng" dirty="0" smtClean="0">
                <a:latin typeface="Arial" panose="020B0604020202020204" pitchFamily="34" charset="0"/>
                <a:ea typeface="ＭＳ Ｐゴシック" pitchFamily="34" charset="-128"/>
                <a:cs typeface="Arial" panose="020B0604020202020204" pitchFamily="34" charset="0"/>
              </a:rPr>
              <a:t/>
            </a:r>
            <a:br>
              <a:rPr lang="en-GB" altLang="en-US" u="sng" dirty="0" smtClean="0">
                <a:latin typeface="Arial" panose="020B0604020202020204" pitchFamily="34" charset="0"/>
                <a:ea typeface="ＭＳ Ｐゴシック" pitchFamily="34" charset="-128"/>
                <a:cs typeface="Arial" panose="020B0604020202020204" pitchFamily="34" charset="0"/>
              </a:rPr>
            </a:br>
            <a:r>
              <a:rPr lang="en-GB" altLang="en-US" u="sng" dirty="0" smtClean="0">
                <a:latin typeface="Arial" panose="020B0604020202020204" pitchFamily="34" charset="0"/>
                <a:ea typeface="ＭＳ Ｐゴシック" pitchFamily="34" charset="-128"/>
                <a:cs typeface="Arial" panose="020B0604020202020204" pitchFamily="34" charset="0"/>
              </a:rPr>
              <a:t>Coffee </a:t>
            </a:r>
            <a:r>
              <a:rPr lang="en-GB" altLang="en-US" u="sng" dirty="0">
                <a:latin typeface="Arial" panose="020B0604020202020204" pitchFamily="34" charset="0"/>
                <a:ea typeface="ＭＳ Ｐゴシック" pitchFamily="34" charset="-128"/>
                <a:cs typeface="Arial" panose="020B0604020202020204" pitchFamily="34" charset="0"/>
              </a:rPr>
              <a:t>Mornings </a:t>
            </a:r>
            <a:r>
              <a:rPr lang="en-GB" b="1" u="sng" dirty="0"/>
              <a:t/>
            </a:r>
            <a:br>
              <a:rPr lang="en-GB" b="1" u="sng" dirty="0"/>
            </a:br>
            <a:endParaRPr lang="en-GB" dirty="0"/>
          </a:p>
        </p:txBody>
      </p:sp>
      <p:sp>
        <p:nvSpPr>
          <p:cNvPr id="9" name="Content Placeholder 8"/>
          <p:cNvSpPr>
            <a:spLocks noGrp="1"/>
          </p:cNvSpPr>
          <p:nvPr>
            <p:ph sz="half" idx="1"/>
          </p:nvPr>
        </p:nvSpPr>
        <p:spPr/>
        <p:txBody>
          <a:bodyPr/>
          <a:lstStyle/>
          <a:p>
            <a:endParaRPr lang="en-GB" dirty="0" smtClean="0"/>
          </a:p>
          <a:p>
            <a:pPr marL="0" indent="0">
              <a:buNone/>
            </a:pPr>
            <a:endParaRPr lang="en-GB" dirty="0"/>
          </a:p>
        </p:txBody>
      </p:sp>
      <p:pic>
        <p:nvPicPr>
          <p:cNvPr id="1030" name="Picture 6" descr="See the source image"/>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6177643" y="1968836"/>
            <a:ext cx="5181600" cy="3513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25092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a:extLst>
              <a:ext uri="{FF2B5EF4-FFF2-40B4-BE49-F238E27FC236}">
                <a16:creationId xmlns:a16="http://schemas.microsoft.com/office/drawing/2014/main" id="{647B2743-E857-DD13-8038-4F1EE0672F00}"/>
              </a:ext>
            </a:extLst>
          </p:cNvPr>
          <p:cNvSpPr txBox="1"/>
          <p:nvPr/>
        </p:nvSpPr>
        <p:spPr>
          <a:xfrm>
            <a:off x="6543090" y="822680"/>
            <a:ext cx="4158343" cy="707886"/>
          </a:xfrm>
          <a:prstGeom prst="rect">
            <a:avLst/>
          </a:prstGeom>
          <a:noFill/>
        </p:spPr>
        <p:txBody>
          <a:bodyPr wrap="square" rtlCol="0">
            <a:spAutoFit/>
          </a:bodyPr>
          <a:lstStyle/>
          <a:p>
            <a:r>
              <a:rPr lang="en-GB" sz="4000" b="1" dirty="0"/>
              <a:t>School Website</a:t>
            </a:r>
          </a:p>
        </p:txBody>
      </p:sp>
      <p:pic>
        <p:nvPicPr>
          <p:cNvPr id="6" name="Picture 5">
            <a:extLst>
              <a:ext uri="{FF2B5EF4-FFF2-40B4-BE49-F238E27FC236}">
                <a16:creationId xmlns:a16="http://schemas.microsoft.com/office/drawing/2014/main" id="{E46D3986-96DA-7FF7-580F-4E72E6616C32}"/>
              </a:ext>
            </a:extLst>
          </p:cNvPr>
          <p:cNvPicPr>
            <a:picLocks noChangeAspect="1"/>
          </p:cNvPicPr>
          <p:nvPr/>
        </p:nvPicPr>
        <p:blipFill rotWithShape="1">
          <a:blip r:embed="rId4"/>
          <a:srcRect l="3548" t="10635" r="2929" b="13969"/>
          <a:stretch/>
        </p:blipFill>
        <p:spPr>
          <a:xfrm>
            <a:off x="348343" y="3845994"/>
            <a:ext cx="6042532" cy="2740166"/>
          </a:xfrm>
          <a:prstGeom prst="rect">
            <a:avLst/>
          </a:prstGeom>
        </p:spPr>
      </p:pic>
      <p:pic>
        <p:nvPicPr>
          <p:cNvPr id="11" name="Picture 10">
            <a:extLst>
              <a:ext uri="{FF2B5EF4-FFF2-40B4-BE49-F238E27FC236}">
                <a16:creationId xmlns:a16="http://schemas.microsoft.com/office/drawing/2014/main" id="{52DB6F7E-A6E3-53F1-329E-F5AB2B039F85}"/>
              </a:ext>
            </a:extLst>
          </p:cNvPr>
          <p:cNvPicPr>
            <a:picLocks noChangeAspect="1"/>
          </p:cNvPicPr>
          <p:nvPr/>
        </p:nvPicPr>
        <p:blipFill rotWithShape="1">
          <a:blip r:embed="rId5"/>
          <a:srcRect l="4182" t="9524" r="14375" b="30794"/>
          <a:stretch/>
        </p:blipFill>
        <p:spPr>
          <a:xfrm>
            <a:off x="509830" y="653143"/>
            <a:ext cx="5085427" cy="3083244"/>
          </a:xfrm>
          <a:prstGeom prst="rect">
            <a:avLst/>
          </a:prstGeom>
        </p:spPr>
      </p:pic>
      <p:pic>
        <p:nvPicPr>
          <p:cNvPr id="13" name="Picture 12">
            <a:extLst>
              <a:ext uri="{FF2B5EF4-FFF2-40B4-BE49-F238E27FC236}">
                <a16:creationId xmlns:a16="http://schemas.microsoft.com/office/drawing/2014/main" id="{94CFE3AE-B512-30F1-470E-63A00B260F21}"/>
              </a:ext>
            </a:extLst>
          </p:cNvPr>
          <p:cNvPicPr>
            <a:picLocks noChangeAspect="1"/>
          </p:cNvPicPr>
          <p:nvPr/>
        </p:nvPicPr>
        <p:blipFill rotWithShape="1">
          <a:blip r:embed="rId6"/>
          <a:srcRect t="9524" r="7053" b="10794"/>
          <a:stretch/>
        </p:blipFill>
        <p:spPr>
          <a:xfrm>
            <a:off x="6027894" y="2117271"/>
            <a:ext cx="6072344" cy="2928258"/>
          </a:xfrm>
          <a:prstGeom prst="rect">
            <a:avLst/>
          </a:prstGeom>
        </p:spPr>
      </p:pic>
    </p:spTree>
    <p:extLst>
      <p:ext uri="{BB962C8B-B14F-4D97-AF65-F5344CB8AC3E}">
        <p14:creationId xmlns:p14="http://schemas.microsoft.com/office/powerpoint/2010/main" val="28006577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9" name="TextBox 8">
            <a:extLst>
              <a:ext uri="{FF2B5EF4-FFF2-40B4-BE49-F238E27FC236}">
                <a16:creationId xmlns:a16="http://schemas.microsoft.com/office/drawing/2014/main" id="{1CEB6869-42FC-408E-3458-7099C956EA19}"/>
              </a:ext>
            </a:extLst>
          </p:cNvPr>
          <p:cNvSpPr txBox="1"/>
          <p:nvPr/>
        </p:nvSpPr>
        <p:spPr>
          <a:xfrm>
            <a:off x="1397739" y="4372220"/>
            <a:ext cx="9091722" cy="1532727"/>
          </a:xfrm>
          <a:prstGeom prst="rect">
            <a:avLst/>
          </a:prstGeom>
          <a:noFill/>
        </p:spPr>
        <p:txBody>
          <a:bodyPr wrap="square">
            <a:spAutoFit/>
          </a:bodyPr>
          <a:lstStyle/>
          <a:p>
            <a:pPr marL="365760" indent="-256032" algn="ctr" eaLnBrk="1" fontAlgn="auto" hangingPunct="1">
              <a:spcAft>
                <a:spcPts val="0"/>
              </a:spcAft>
              <a:buFontTx/>
              <a:buNone/>
              <a:defRPr/>
            </a:pPr>
            <a:r>
              <a:rPr lang="en-GB" altLang="en-US" sz="2400" dirty="0">
                <a:effectLst>
                  <a:outerShdw blurRad="38100" dist="38100" dir="2700000" algn="tl">
                    <a:srgbClr val="C0C0C0"/>
                  </a:outerShdw>
                </a:effectLst>
                <a:ea typeface="ＭＳ Ｐゴシック" panose="020B0600070205080204" pitchFamily="34" charset="-128"/>
              </a:rPr>
              <a:t>Thank you for coming – together we can make a difference, and provide all the children in Year </a:t>
            </a:r>
            <a:r>
              <a:rPr lang="en-GB" altLang="en-US" sz="2400" dirty="0" smtClean="0">
                <a:effectLst>
                  <a:outerShdw blurRad="38100" dist="38100" dir="2700000" algn="tl">
                    <a:srgbClr val="C0C0C0"/>
                  </a:outerShdw>
                </a:effectLst>
                <a:ea typeface="ＭＳ Ｐゴシック" panose="020B0600070205080204" pitchFamily="34" charset="-128"/>
              </a:rPr>
              <a:t>5  </a:t>
            </a:r>
            <a:r>
              <a:rPr lang="en-GB" altLang="en-US" sz="2400" dirty="0">
                <a:effectLst>
                  <a:outerShdw blurRad="38100" dist="38100" dir="2700000" algn="tl">
                    <a:srgbClr val="C0C0C0"/>
                  </a:outerShdw>
                </a:effectLst>
                <a:ea typeface="ＭＳ Ｐゴシック" panose="020B0600070205080204" pitchFamily="34" charset="-128"/>
              </a:rPr>
              <a:t>with the best possible experience during their final year at Mayville.</a:t>
            </a:r>
          </a:p>
          <a:p>
            <a:pPr marL="452628" indent="-342900" fontAlgn="auto">
              <a:lnSpc>
                <a:spcPct val="90000"/>
              </a:lnSpc>
              <a:spcAft>
                <a:spcPts val="0"/>
              </a:spcAft>
              <a:buFont typeface="Arial" panose="020B0604020202020204" pitchFamily="34" charset="0"/>
              <a:buChar char="•"/>
              <a:defRPr/>
            </a:pPr>
            <a:endParaRPr lang="en-GB" altLang="en-US" sz="2400" b="1" dirty="0">
              <a:solidFill>
                <a:srgbClr val="0070C0"/>
              </a:solidFill>
              <a:ea typeface="ＭＳ Ｐゴシック" panose="020B0600070205080204" pitchFamily="34" charset="-128"/>
            </a:endParaRPr>
          </a:p>
        </p:txBody>
      </p:sp>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a:extLst>
              <a:ext uri="{FF2B5EF4-FFF2-40B4-BE49-F238E27FC236}">
                <a16:creationId xmlns:a16="http://schemas.microsoft.com/office/drawing/2014/main" id="{647B2743-E857-DD13-8038-4F1EE0672F00}"/>
              </a:ext>
            </a:extLst>
          </p:cNvPr>
          <p:cNvSpPr txBox="1"/>
          <p:nvPr/>
        </p:nvSpPr>
        <p:spPr>
          <a:xfrm>
            <a:off x="4593771" y="342024"/>
            <a:ext cx="4158343" cy="707886"/>
          </a:xfrm>
          <a:prstGeom prst="rect">
            <a:avLst/>
          </a:prstGeom>
          <a:noFill/>
        </p:spPr>
        <p:txBody>
          <a:bodyPr wrap="square" rtlCol="0">
            <a:spAutoFit/>
          </a:bodyPr>
          <a:lstStyle/>
          <a:p>
            <a:r>
              <a:rPr lang="en-GB" sz="4000" b="1" dirty="0"/>
              <a:t>Any Questions</a:t>
            </a:r>
          </a:p>
        </p:txBody>
      </p:sp>
      <p:pic>
        <p:nvPicPr>
          <p:cNvPr id="3" name="Picture 3" descr="C:\Users\Sash\AppData\Local\Microsoft\Windows\Temporary Internet Files\Content.IE5\NZUH1670\MMAG00230_0000[1].gif">
            <a:extLst>
              <a:ext uri="{FF2B5EF4-FFF2-40B4-BE49-F238E27FC236}">
                <a16:creationId xmlns:a16="http://schemas.microsoft.com/office/drawing/2014/main" id="{A3CB9B42-A330-460B-E6BC-5B8CD3779F6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48569" y="5527702"/>
            <a:ext cx="2875032" cy="899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C:\Users\Sash\AppData\Local\Microsoft\Windows\Temporary Internet Files\Content.IE5\NZUH1670\MMAG00230_0000[1].gif">
            <a:extLst>
              <a:ext uri="{FF2B5EF4-FFF2-40B4-BE49-F238E27FC236}">
                <a16:creationId xmlns:a16="http://schemas.microsoft.com/office/drawing/2014/main" id="{F4B024F9-1A5D-0574-E4A0-7FCF281876C5}"/>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959890" y="5527702"/>
            <a:ext cx="2875032" cy="899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5"/>
          <a:stretch>
            <a:fillRect/>
          </a:stretch>
        </p:blipFill>
        <p:spPr>
          <a:xfrm>
            <a:off x="3958683" y="342024"/>
            <a:ext cx="4266077" cy="3884288"/>
          </a:xfrm>
          <a:prstGeom prst="rect">
            <a:avLst/>
          </a:prstGeom>
        </p:spPr>
      </p:pic>
    </p:spTree>
    <p:extLst>
      <p:ext uri="{BB962C8B-B14F-4D97-AF65-F5344CB8AC3E}">
        <p14:creationId xmlns:p14="http://schemas.microsoft.com/office/powerpoint/2010/main" val="28186177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606</TotalTime>
  <Words>1463</Words>
  <Application>Microsoft Office PowerPoint</Application>
  <PresentationFormat>Widescreen</PresentationFormat>
  <Paragraphs>184</Paragraphs>
  <Slides>24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ＭＳ Ｐゴシック</vt: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Coffee Mornings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Staff Inset June 2022</dc:title>
  <dc:creator>Mansura Alam</dc:creator>
  <cp:lastModifiedBy>Pooja Vaghela</cp:lastModifiedBy>
  <cp:revision>33</cp:revision>
  <dcterms:created xsi:type="dcterms:W3CDTF">2022-06-04T13:29:14Z</dcterms:created>
  <dcterms:modified xsi:type="dcterms:W3CDTF">2023-10-03T14:59:36Z</dcterms:modified>
</cp:coreProperties>
</file>